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25"/>
  </p:handoutMasterIdLst>
  <p:sldIdLst>
    <p:sldId id="257" r:id="rId5"/>
    <p:sldId id="259" r:id="rId6"/>
    <p:sldId id="258" r:id="rId7"/>
    <p:sldId id="268" r:id="rId8"/>
    <p:sldId id="266" r:id="rId9"/>
    <p:sldId id="269" r:id="rId10"/>
    <p:sldId id="270" r:id="rId11"/>
    <p:sldId id="271" r:id="rId12"/>
    <p:sldId id="272" r:id="rId13"/>
    <p:sldId id="275" r:id="rId14"/>
    <p:sldId id="264" r:id="rId15"/>
    <p:sldId id="265" r:id="rId16"/>
    <p:sldId id="267" r:id="rId17"/>
    <p:sldId id="277" r:id="rId18"/>
    <p:sldId id="278" r:id="rId19"/>
    <p:sldId id="279" r:id="rId20"/>
    <p:sldId id="281" r:id="rId21"/>
    <p:sldId id="282" r:id="rId22"/>
    <p:sldId id="283" r:id="rId23"/>
    <p:sldId id="262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2D0D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5948" autoAdjust="0"/>
  </p:normalViewPr>
  <p:slideViewPr>
    <p:cSldViewPr snapToGrid="0">
      <p:cViewPr varScale="1">
        <p:scale>
          <a:sx n="68" d="100"/>
          <a:sy n="68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1887" y="4919472"/>
            <a:ext cx="780779" cy="18132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1887" y="2486190"/>
            <a:ext cx="6529105" cy="3339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4288" y="3148546"/>
            <a:ext cx="946995" cy="8888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84064" flipH="1">
            <a:off x="9040091" y="280346"/>
            <a:ext cx="1620000" cy="14497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22264">
            <a:off x="432872" y="866690"/>
            <a:ext cx="2281516" cy="13411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78" y="5120640"/>
            <a:ext cx="462607" cy="9102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276" y="-494119"/>
            <a:ext cx="2726006" cy="28881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5520" y="785524"/>
            <a:ext cx="521596" cy="81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6479" y="4982080"/>
            <a:ext cx="2264474" cy="13310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518841" y="624268"/>
            <a:ext cx="1087755" cy="1019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841" y="2288674"/>
            <a:ext cx="1378875" cy="1280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1546" y="160762"/>
            <a:ext cx="844933" cy="7930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4828" y="3776471"/>
            <a:ext cx="1062888" cy="135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0616" y="-416425"/>
            <a:ext cx="2105596" cy="223087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2744" y="105247"/>
            <a:ext cx="748195" cy="7022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28" y="1617231"/>
            <a:ext cx="590550" cy="11620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2478" y="4179048"/>
            <a:ext cx="832257" cy="10628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0825" y="4768561"/>
            <a:ext cx="1497976" cy="9466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5101" y="5605930"/>
            <a:ext cx="1359952" cy="12633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272" y="5631447"/>
            <a:ext cx="1384005" cy="66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66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9587" y="-347322"/>
            <a:ext cx="2348721" cy="248846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819" y="5166360"/>
            <a:ext cx="924802" cy="868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878" y="2020246"/>
            <a:ext cx="456953" cy="8991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59951" flipH="1">
            <a:off x="205829" y="3358523"/>
            <a:ext cx="971850" cy="12086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827" y="89169"/>
            <a:ext cx="920345" cy="75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3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1399" y="169358"/>
            <a:ext cx="766227" cy="7191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737" y="5047487"/>
            <a:ext cx="495264" cy="9745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9213" y="3233118"/>
            <a:ext cx="1383331" cy="1766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5847" y="5688912"/>
            <a:ext cx="1750047" cy="1169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9978" y="-281815"/>
            <a:ext cx="1913925" cy="20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0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940" y="1171075"/>
            <a:ext cx="1844592" cy="1954339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80944" y="1964368"/>
            <a:ext cx="6210373" cy="1161046"/>
          </a:xfrm>
          <a:prstGeom prst="rect">
            <a:avLst/>
          </a:prstGeom>
        </p:spPr>
        <p:txBody>
          <a:bodyPr/>
          <a:lstStyle>
            <a:lvl1pPr>
              <a:defRPr sz="5400" b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2240" y="-1521677"/>
            <a:ext cx="869033" cy="8156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3017" y="6858000"/>
            <a:ext cx="1143002" cy="9387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21188" y="4246511"/>
            <a:ext cx="1063754" cy="10088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63276" y="247307"/>
            <a:ext cx="1005842" cy="8625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672" y="5255401"/>
            <a:ext cx="398728" cy="7845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0" y="4366661"/>
            <a:ext cx="1178004" cy="128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4944 0.03982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14" y="19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77556E-17 L 0.26823 0.75972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1" y="379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74127 -0.53078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" y="-265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36 0.32106 L -0.23802 -0.46945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19" y="-3953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4" presetClass="path" presetSubtype="0" accel="45143" decel="4514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C -0.06966 0.12616 -0.2306 0.11273 -0.23867 0.10695 C -0.2405 0.10533 -0.42617 0.13426 -0.50482 0.10093 C -0.58373 0.06783 -0.65964 -0.01967 -0.71185 -0.09236 C -0.76185 -0.18102 -0.79128 -0.24815 -0.81133 -0.3169 C -0.83151 -0.38588 -0.84271 -0.53379 -0.85026 -0.55416 " pathEditMode="relative" rAng="0" ptsTypes="AAAAAA">
                                      <p:cBhvr>
                                        <p:cTn id="14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13" y="-2185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0" r:id="rId2"/>
    <p:sldLayoutId id="2147483681" r:id="rId3"/>
    <p:sldLayoutId id="2147483687" r:id="rId4"/>
    <p:sldLayoutId id="2147483688" r:id="rId5"/>
    <p:sldLayoutId id="2147483689" r:id="rId6"/>
    <p:sldLayoutId id="2147483692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6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30.png"/><Relationship Id="rId7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32.png"/><Relationship Id="rId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41.jpeg"/><Relationship Id="rId4" Type="http://schemas.openxmlformats.org/officeDocument/2006/relationships/image" Target="../media/image18.png"/><Relationship Id="rId9" Type="http://schemas.openxmlformats.org/officeDocument/2006/relationships/image" Target="../media/image4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43.jpeg"/><Relationship Id="rId4" Type="http://schemas.openxmlformats.org/officeDocument/2006/relationships/image" Target="../media/image12.png"/><Relationship Id="rId9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55.jpeg"/><Relationship Id="rId5" Type="http://schemas.openxmlformats.org/officeDocument/2006/relationships/image" Target="../media/image13.png"/><Relationship Id="rId10" Type="http://schemas.openxmlformats.org/officeDocument/2006/relationships/image" Target="../media/image54.jpeg"/><Relationship Id="rId4" Type="http://schemas.openxmlformats.org/officeDocument/2006/relationships/image" Target="../media/image12.png"/><Relationship Id="rId9" Type="http://schemas.openxmlformats.org/officeDocument/2006/relationships/image" Target="../media/image5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57.jpeg"/><Relationship Id="rId5" Type="http://schemas.openxmlformats.org/officeDocument/2006/relationships/image" Target="../media/image19.png"/><Relationship Id="rId10" Type="http://schemas.openxmlformats.org/officeDocument/2006/relationships/image" Target="../media/image56.jpeg"/><Relationship Id="rId4" Type="http://schemas.openxmlformats.org/officeDocument/2006/relationships/image" Target="../media/image18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24.png"/><Relationship Id="rId7" Type="http://schemas.openxmlformats.org/officeDocument/2006/relationships/image" Target="../media/image4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61.jpeg"/><Relationship Id="rId5" Type="http://schemas.openxmlformats.org/officeDocument/2006/relationships/image" Target="../media/image26.png"/><Relationship Id="rId10" Type="http://schemas.openxmlformats.org/officeDocument/2006/relationships/image" Target="../media/image60.jpeg"/><Relationship Id="rId4" Type="http://schemas.openxmlformats.org/officeDocument/2006/relationships/image" Target="../media/image25.png"/><Relationship Id="rId9" Type="http://schemas.openxmlformats.org/officeDocument/2006/relationships/image" Target="../media/image5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1328" y="903768"/>
            <a:ext cx="9209313" cy="5661838"/>
          </a:xfrm>
          <a:prstGeom prst="rect">
            <a:avLst/>
          </a:prstGeom>
        </p:spPr>
        <p:txBody>
          <a:bodyPr/>
          <a:lstStyle/>
          <a:p>
            <a:b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5400" b="1" dirty="0">
                <a:solidFill>
                  <a:schemeClr val="accent5">
                    <a:lumMod val="50000"/>
                  </a:schemeClr>
                </a:solidFill>
              </a:rPr>
              <a:t>«Пернатые соседи -  птицы»</a:t>
            </a:r>
            <a:b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ru-RU" sz="3200" b="1">
                <a:solidFill>
                  <a:schemeClr val="accent5">
                    <a:lumMod val="50000"/>
                  </a:schemeClr>
                </a:solidFill>
              </a:rPr>
            </a:br>
            <a:br>
              <a:rPr lang="ru-RU" sz="3200" b="1">
                <a:solidFill>
                  <a:schemeClr val="accent5">
                    <a:lumMod val="50000"/>
                  </a:schemeClr>
                </a:solidFill>
              </a:rPr>
            </a:b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640" y="954107"/>
            <a:ext cx="9189720" cy="5760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140059" y="0"/>
            <a:ext cx="102928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Скворцы, дрозды и другие маленькие птицы порядка не любят: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b="1" u="sng" dirty="0">
                <a:solidFill>
                  <a:schemeClr val="accent5">
                    <a:lumMod val="50000"/>
                  </a:schemeClr>
                </a:solidFill>
              </a:rPr>
              <a:t>летят как попало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1978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752" y="6991855"/>
            <a:ext cx="2264474" cy="13310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099991" y="-1019175"/>
            <a:ext cx="1087755" cy="10191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841" y="2288674"/>
            <a:ext cx="1378875" cy="12809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0658" y="238386"/>
            <a:ext cx="844933" cy="7930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4828" y="3776471"/>
            <a:ext cx="1062888" cy="13573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841" y="3120540"/>
            <a:ext cx="386141" cy="606027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7776AF4-0ED0-4245-8C24-E5785E3CA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639" y="238386"/>
            <a:ext cx="3167106" cy="913242"/>
          </a:xfrm>
          <a:noFill/>
        </p:spPr>
        <p:txBody>
          <a:bodyPr/>
          <a:lstStyle/>
          <a:p>
            <a:r>
              <a:rPr lang="ru-RU">
                <a:solidFill>
                  <a:schemeClr val="accent1">
                    <a:lumMod val="50000"/>
                  </a:schemeClr>
                </a:solidFill>
              </a:rPr>
              <a:t>Загадки</a:t>
            </a:r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EF5D10FF-587E-2543-B9EC-068C6286480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555" y="1151628"/>
            <a:ext cx="7224889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037 L 0.52227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6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13229 0.285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142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 0.01527 L 0.22279 -0.28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3" y="-15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12870789-25BD-1E48-9100-1AF4A4FF5B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450" y="1078514"/>
            <a:ext cx="7224889" cy="5418667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5D6A6538-E19B-7942-8404-7759452A7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966" y="156834"/>
            <a:ext cx="6210373" cy="1161046"/>
          </a:xfrm>
        </p:spPr>
        <p:txBody>
          <a:bodyPr/>
          <a:lstStyle/>
          <a:p>
            <a:r>
              <a:rPr lang="ru-RU"/>
              <a:t>Перелетные птицы</a:t>
            </a:r>
          </a:p>
        </p:txBody>
      </p:sp>
    </p:spTree>
    <p:extLst>
      <p:ext uri="{BB962C8B-B14F-4D97-AF65-F5344CB8AC3E}">
        <p14:creationId xmlns:p14="http://schemas.microsoft.com/office/powerpoint/2010/main" val="3662289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737" y="5047487"/>
            <a:ext cx="495264" cy="9745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365" y="3306270"/>
            <a:ext cx="1383331" cy="17666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154" y="5677896"/>
            <a:ext cx="1766534" cy="11801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9978" y="-281815"/>
            <a:ext cx="1913925" cy="202779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141" y="2314576"/>
            <a:ext cx="471359" cy="7397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7677" y="12905"/>
            <a:ext cx="766227" cy="719178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3DD578C-A066-EC45-BD7B-7AC4DB2D1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293" y="372494"/>
            <a:ext cx="6210373" cy="1161046"/>
          </a:xfrm>
        </p:spPr>
        <p:txBody>
          <a:bodyPr/>
          <a:lstStyle/>
          <a:p>
            <a:r>
              <a:rPr lang="ru-RU"/>
              <a:t>Перелетные птицы</a:t>
            </a:r>
          </a:p>
        </p:txBody>
      </p:sp>
      <p:pic>
        <p:nvPicPr>
          <p:cNvPr id="12" name="Рисунок 12">
            <a:extLst>
              <a:ext uri="{FF2B5EF4-FFF2-40B4-BE49-F238E27FC236}">
                <a16:creationId xmlns:a16="http://schemas.microsoft.com/office/drawing/2014/main" id="{2DE3F2D1-E419-6D47-9679-D9B5A78C5D3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313" y="1238003"/>
            <a:ext cx="7224889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5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0.20046 L 0.45338 0.01782 " pathEditMode="relative" rAng="0" ptsTypes="AA">
                                      <p:cBhvr>
                                        <p:cTn id="6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20" y="-91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FCC586-2241-9B44-8493-562CB5041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746" y="209996"/>
            <a:ext cx="6210373" cy="1161046"/>
          </a:xfrm>
        </p:spPr>
        <p:txBody>
          <a:bodyPr/>
          <a:lstStyle/>
          <a:p>
            <a:r>
              <a:rPr lang="ru-RU"/>
              <a:t>Перелетные птицы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2F205359-3F2C-F644-90C6-FE3CCD0D7F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487" y="1078515"/>
            <a:ext cx="7224889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47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B44AA-A9B8-A74E-9665-E453159CA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0813" y="316321"/>
            <a:ext cx="6210373" cy="1161046"/>
          </a:xfrm>
        </p:spPr>
        <p:txBody>
          <a:bodyPr/>
          <a:lstStyle/>
          <a:p>
            <a:r>
              <a:rPr lang="ru-RU"/>
              <a:t>Перелетные птицы</a:t>
            </a: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345A4F33-99C7-014F-9DDA-B7F7C3E95B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358" y="1224713"/>
            <a:ext cx="7224889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2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C5A6B999-888E-3745-B8C5-4C0A6DC5D8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05" y="88357"/>
            <a:ext cx="9026190" cy="676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00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80FEB4AE-D1E7-8C4E-B66E-DEC487B9F9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779" y="473281"/>
            <a:ext cx="6945941" cy="591143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E43A3-E81D-724B-B2B2-23CA8571A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96" y="981789"/>
            <a:ext cx="4008843" cy="5402930"/>
          </a:xfrm>
        </p:spPr>
        <p:txBody>
          <a:bodyPr/>
          <a:lstStyle/>
          <a:p>
            <a:r>
              <a:rPr lang="ru-RU" b="1"/>
              <a:t>Рисование «Летят перелетные птицы»</a:t>
            </a:r>
          </a:p>
        </p:txBody>
      </p:sp>
    </p:spTree>
    <p:extLst>
      <p:ext uri="{BB962C8B-B14F-4D97-AF65-F5344CB8AC3E}">
        <p14:creationId xmlns:p14="http://schemas.microsoft.com/office/powerpoint/2010/main" val="2836294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27F15C-041C-0949-A399-96C40BF32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630" y="0"/>
            <a:ext cx="6210373" cy="1161046"/>
          </a:xfrm>
        </p:spPr>
        <p:txBody>
          <a:bodyPr/>
          <a:lstStyle/>
          <a:p>
            <a:r>
              <a:rPr lang="ru-RU"/>
              <a:t>Детские работы</a:t>
            </a: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B5491DD4-283F-6C44-9873-EBCB8BC7D9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471" y="903767"/>
            <a:ext cx="5309460" cy="3956383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CBAAD904-D5C0-E949-9964-EF94181F19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9297" y="2479610"/>
            <a:ext cx="5629346" cy="395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07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B566EDBF-C6B0-0046-8BBA-BA023EB6D1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837" y="934292"/>
            <a:ext cx="5575198" cy="4077453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1C7D4347-80A7-A349-8FC7-DA5A387433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964" y="2349183"/>
            <a:ext cx="5730257" cy="404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41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0616" y="-416425"/>
            <a:ext cx="2105596" cy="2230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2020" y="-3242"/>
            <a:ext cx="748195" cy="7022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28" y="1617231"/>
            <a:ext cx="590550" cy="1162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2478" y="4179048"/>
            <a:ext cx="832257" cy="10628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6212" y="-991538"/>
            <a:ext cx="1497976" cy="9466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5101" y="5605930"/>
            <a:ext cx="1359952" cy="12633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272" y="5631447"/>
            <a:ext cx="1384005" cy="66276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0484" y="3369470"/>
            <a:ext cx="386141" cy="606027"/>
          </a:xfrm>
          <a:prstGeom prst="rect">
            <a:avLst/>
          </a:prstGeom>
        </p:spPr>
      </p:pic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92947BF0-76FE-504A-AC11-9AEB800BFAE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174" y="374504"/>
            <a:ext cx="8250011" cy="618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1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0.50092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3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0.43476 0.85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5" y="425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КОНЕЦ!</a:t>
            </a:r>
          </a:p>
        </p:txBody>
      </p:sp>
    </p:spTree>
    <p:extLst>
      <p:ext uri="{BB962C8B-B14F-4D97-AF65-F5344CB8AC3E}">
        <p14:creationId xmlns:p14="http://schemas.microsoft.com/office/powerpoint/2010/main" val="208221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124690" y="622433"/>
            <a:ext cx="5707468" cy="560223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  <a:t>Встали птицы на крыло</a:t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  <a:t>В небе хмуром загалдели</a:t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  <a:t>В край далёкий, где тепло</a:t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  <a:t>Стаей длинной полетели.</a:t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  <a:t>-Наступают холода,-</a:t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  <a:t>Криком птицы сообщают.</a:t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  <a:t>-Мы летим не навсегда.</a:t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  <a:t>-Мы вернёмся, обещаем.</a:t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  <a:t>-До свиданья, край родной:</a:t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  <a:t>-Улетаем! Улетаем!</a:t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  <a:t>За небесной пеленой</a:t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  <a:t>В небе сером птицы тают.</a:t>
            </a:r>
            <a:b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  <a:t>А. М. Измайлов</a:t>
            </a:r>
            <a:endParaRPr lang="ru-RU" sz="27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752" y="6991855"/>
            <a:ext cx="2264474" cy="13310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099991" y="-1019175"/>
            <a:ext cx="1087755" cy="10191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841" y="2288674"/>
            <a:ext cx="1378875" cy="12809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0658" y="238386"/>
            <a:ext cx="844933" cy="7930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4828" y="3776471"/>
            <a:ext cx="1062888" cy="13573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841" y="3120540"/>
            <a:ext cx="386141" cy="60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3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037 L 0.52227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6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13229 0.285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142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 0.01527 L 0.22279 -0.28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3" y="-15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77894" y="6108569"/>
            <a:ext cx="9722097" cy="67401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  <a:t>Осенью птицы собираются в стаи и улетают на юг, чтобы перезимовать.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752" y="6991855"/>
            <a:ext cx="2264474" cy="13310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099991" y="-1019175"/>
            <a:ext cx="1087755" cy="10191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841" y="2288674"/>
            <a:ext cx="1378875" cy="12809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0658" y="238386"/>
            <a:ext cx="844933" cy="7930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4828" y="3776471"/>
            <a:ext cx="1062888" cy="13573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841" y="3120540"/>
            <a:ext cx="386141" cy="6060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5792">
            <a:off x="5122508" y="1446738"/>
            <a:ext cx="5363875" cy="3768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38260">
            <a:off x="1107453" y="2398192"/>
            <a:ext cx="4735963" cy="2959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786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037 L 0.52227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6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13229 0.285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142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 0.01527 L 0.22279 -0.28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3" y="-15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84" y="542743"/>
            <a:ext cx="2866359" cy="3012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7238" y="497116"/>
            <a:ext cx="3621434" cy="31035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46" y="497116"/>
            <a:ext cx="3392675" cy="31312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84" y="3828957"/>
            <a:ext cx="3206826" cy="27844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044" y="3836145"/>
            <a:ext cx="3067621" cy="2777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1425" y="3862299"/>
            <a:ext cx="3358596" cy="27510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9" name="TextBox 18"/>
          <p:cNvSpPr txBox="1"/>
          <p:nvPr/>
        </p:nvSpPr>
        <p:spPr>
          <a:xfrm>
            <a:off x="1408470" y="3082101"/>
            <a:ext cx="182195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СКВОРЕЦ</a:t>
            </a:r>
          </a:p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892040" y="3028044"/>
            <a:ext cx="1831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ЛАСТОЧКА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512173" y="485151"/>
            <a:ext cx="1726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КУКУШКА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970446" y="5962166"/>
            <a:ext cx="2162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ТРЯСОГУЗКА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22284" y="6056045"/>
            <a:ext cx="1801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СОЛОВЕЙ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71974" y="6035361"/>
            <a:ext cx="154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ИВОЛГА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71974" y="0"/>
            <a:ext cx="82688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>
                <a:solidFill>
                  <a:schemeClr val="accent1">
                    <a:lumMod val="50000"/>
                  </a:schemeClr>
                </a:solidFill>
              </a:rPr>
              <a:t>Первыми улетают НАСЕКОМОЯДНЫЕ ПТИЦЫ</a:t>
            </a:r>
          </a:p>
          <a:p>
            <a:pPr algn="ctr"/>
            <a:r>
              <a:rPr lang="ru-RU" sz="3200" b="1" u="sng">
                <a:solidFill>
                  <a:schemeClr val="accent1">
                    <a:lumMod val="50000"/>
                  </a:schemeClr>
                </a:solidFill>
              </a:rPr>
              <a:t> (питаются насекомыми)</a:t>
            </a:r>
          </a:p>
          <a:p>
            <a:endParaRPr lang="ru-RU" sz="3200" u="sng" dirty="0"/>
          </a:p>
        </p:txBody>
      </p:sp>
    </p:spTree>
    <p:extLst>
      <p:ext uri="{BB962C8B-B14F-4D97-AF65-F5344CB8AC3E}">
        <p14:creationId xmlns:p14="http://schemas.microsoft.com/office/powerpoint/2010/main" val="1315878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5"/>
          </p:nvPr>
        </p:nvSpPr>
        <p:spPr>
          <a:xfrm>
            <a:off x="1170760" y="143225"/>
            <a:ext cx="9558652" cy="737117"/>
          </a:xfrm>
          <a:noFill/>
        </p:spPr>
        <p:txBody>
          <a:bodyPr/>
          <a:lstStyle/>
          <a:p>
            <a:r>
              <a:rPr lang="ru-RU" sz="3200" b="1" u="sng">
                <a:solidFill>
                  <a:schemeClr val="accent5">
                    <a:lumMod val="50000"/>
                  </a:schemeClr>
                </a:solidFill>
              </a:rPr>
              <a:t>За ними улетают </a:t>
            </a:r>
            <a:r>
              <a:rPr lang="ru-RU" sz="3200" b="1" u="sng" dirty="0">
                <a:solidFill>
                  <a:schemeClr val="accent5">
                    <a:lumMod val="50000"/>
                  </a:schemeClr>
                </a:solidFill>
              </a:rPr>
              <a:t>ЗЕРНОЯДНЫЕ ПТИЦЫ:</a:t>
            </a:r>
          </a:p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(питаются плодами и семенами растений)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2842" y="1209853"/>
            <a:ext cx="4446165" cy="28933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75" y="2380123"/>
            <a:ext cx="3423895" cy="38618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5680" y="2656544"/>
            <a:ext cx="3761530" cy="34421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1856783" y="3397269"/>
            <a:ext cx="1671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ОВСЯНКА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05744" y="1684082"/>
            <a:ext cx="92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ЧИЖ</a:t>
            </a:r>
            <a:endParaRPr lang="ru-RU" sz="36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17678" y="5566576"/>
            <a:ext cx="1423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ЗЯБЛИК</a:t>
            </a:r>
          </a:p>
        </p:txBody>
      </p:sp>
    </p:spTree>
    <p:extLst>
      <p:ext uri="{BB962C8B-B14F-4D97-AF65-F5344CB8AC3E}">
        <p14:creationId xmlns:p14="http://schemas.microsoft.com/office/powerpoint/2010/main" val="1527676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752" y="6991855"/>
            <a:ext cx="2264474" cy="13310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099991" y="-1019175"/>
            <a:ext cx="1087755" cy="10191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841" y="2288674"/>
            <a:ext cx="1378875" cy="12809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0658" y="238386"/>
            <a:ext cx="844933" cy="7930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4828" y="3776471"/>
            <a:ext cx="1062888" cy="13573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841" y="3120540"/>
            <a:ext cx="386141" cy="6060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7318" y="118792"/>
            <a:ext cx="102289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>
                <a:solidFill>
                  <a:schemeClr val="accent5">
                    <a:lumMod val="50000"/>
                  </a:schemeClr>
                </a:solidFill>
              </a:rPr>
              <a:t>Последними улетают </a:t>
            </a:r>
            <a:r>
              <a:rPr lang="ru-RU" sz="3600" b="1" u="sng" dirty="0">
                <a:solidFill>
                  <a:schemeClr val="accent5">
                    <a:lumMod val="50000"/>
                  </a:schemeClr>
                </a:solidFill>
              </a:rPr>
              <a:t>ВОДОПЛАВАЮЩИЕ ПТИЦЫ:</a:t>
            </a:r>
            <a:endParaRPr lang="ru-RU" sz="3600" b="1" u="sng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3600" b="1" u="sng">
                <a:solidFill>
                  <a:schemeClr val="accent5">
                    <a:lumMod val="50000"/>
                  </a:schemeClr>
                </a:solidFill>
              </a:rPr>
              <a:t>(когда замерзают водоемы)</a:t>
            </a:r>
            <a:endParaRPr lang="ru-RU" sz="36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871" y="1388370"/>
            <a:ext cx="4453584" cy="3081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1402" y="1279149"/>
            <a:ext cx="5157439" cy="3099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981" y="3993641"/>
            <a:ext cx="2738913" cy="2622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199851" y="1474470"/>
            <a:ext cx="995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УТКИ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84509" y="1496050"/>
            <a:ext cx="1433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ЛЕБЕДИ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09310" y="5944369"/>
            <a:ext cx="952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ГУСИ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27380" y="5020298"/>
            <a:ext cx="44548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Собираются в путь, 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когда замерзают водоёмы.</a:t>
            </a:r>
          </a:p>
        </p:txBody>
      </p:sp>
    </p:spTree>
    <p:extLst>
      <p:ext uri="{BB962C8B-B14F-4D97-AF65-F5344CB8AC3E}">
        <p14:creationId xmlns:p14="http://schemas.microsoft.com/office/powerpoint/2010/main" val="99628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037 L 0.52227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6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13229 0.285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142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 0.01527 L 0.22279 -0.28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3" y="-15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0616" y="-416425"/>
            <a:ext cx="2105596" cy="2230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2020" y="-3242"/>
            <a:ext cx="748195" cy="7022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28" y="1617231"/>
            <a:ext cx="590550" cy="1162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2478" y="4179048"/>
            <a:ext cx="832257" cy="10628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6212" y="-991538"/>
            <a:ext cx="1497976" cy="9466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5101" y="5605930"/>
            <a:ext cx="1359952" cy="12633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272" y="5631447"/>
            <a:ext cx="1384005" cy="66276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0484" y="3369470"/>
            <a:ext cx="386141" cy="6060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0" y="1327277"/>
            <a:ext cx="3539490" cy="35394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767" y="2154473"/>
            <a:ext cx="5231979" cy="26120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314871" y="582930"/>
            <a:ext cx="6330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Рассмотрите картинки и сравните.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2084" y="5945213"/>
            <a:ext cx="10108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Почему у гуся на лапках перепонки, а у трясогузки нет?</a:t>
            </a:r>
          </a:p>
        </p:txBody>
      </p:sp>
    </p:spTree>
    <p:extLst>
      <p:ext uri="{BB962C8B-B14F-4D97-AF65-F5344CB8AC3E}">
        <p14:creationId xmlns:p14="http://schemas.microsoft.com/office/powerpoint/2010/main" val="124023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0.50092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3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0.43476 0.85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5" y="425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9587" y="-347322"/>
            <a:ext cx="2348721" cy="2488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7265" y="5200321"/>
            <a:ext cx="924802" cy="868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878" y="2020246"/>
            <a:ext cx="456953" cy="8991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59951" flipH="1">
            <a:off x="205829" y="3358523"/>
            <a:ext cx="971850" cy="12086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0427" y="0"/>
            <a:ext cx="920345" cy="7539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737" y="2725343"/>
            <a:ext cx="386141" cy="6060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027" y="1342639"/>
            <a:ext cx="3851911" cy="2331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55330" y="1293346"/>
            <a:ext cx="3371850" cy="2352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9970" y="801568"/>
            <a:ext cx="3856671" cy="2410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6495" y="3028356"/>
            <a:ext cx="7544760" cy="37723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425385" y="861810"/>
            <a:ext cx="1554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журавли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73409" y="492478"/>
            <a:ext cx="829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гуси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89538" y="986777"/>
            <a:ext cx="1330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лебеди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16797" y="4697110"/>
            <a:ext cx="2518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>
                <a:solidFill>
                  <a:schemeClr val="accent5">
                    <a:lumMod val="50000"/>
                  </a:schemeClr>
                </a:solidFill>
              </a:rPr>
              <a:t>Летят </a:t>
            </a:r>
            <a:r>
              <a:rPr lang="ru-RU" sz="3200" b="1" u="sng" dirty="0">
                <a:solidFill>
                  <a:schemeClr val="accent5">
                    <a:lumMod val="50000"/>
                  </a:schemeClr>
                </a:solidFill>
              </a:rPr>
              <a:t>клином</a:t>
            </a:r>
            <a:endParaRPr lang="ru-RU" sz="28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7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9 -0.00532 L -0.53555 0.00648 " pathEditMode="relative" rAng="0" ptsTypes="AA">
                                      <p:cBhvr>
                                        <p:cTn id="6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0.3599 -0.005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-13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AD300A45-241B-484A-8AB7-E4E106A9140C}" vid="{035C38CC-2C83-46D0-869F-FABCD5E447C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AAC4FE-6AA2-4812-A805-2E0A445923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3FA65F-4361-4E04-8BDA-4F8256B2EBC3}">
  <ds:schemaRefs>
    <ds:schemaRef ds:uri="http://schemas.microsoft.com/office/2006/metadata/properties"/>
    <ds:schemaRef ds:uri="http://www.w3.org/2000/xmlns/"/>
    <ds:schemaRef ds:uri="http://schemas.microsoft.com/sharepoint/v3"/>
    <ds:schemaRef ds:uri="http://www.w3.org/2001/XMLSchema-instan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7DA39ED-743A-42D6-9416-1284B80FBA4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6ee78bd2-4339-4042-adc0-bcc646419980"/>
    <ds:schemaRef ds:uri="2547570a-e5f4-4946-a4c3-82580e42479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на тему Природа и мир вокруг нас с птичками</Template>
  <TotalTime>0</TotalTime>
  <Words>214</Words>
  <Application>Microsoft Office PowerPoint</Application>
  <PresentationFormat>Широкоэкранный</PresentationFormat>
  <Paragraphs>39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Segoe UI</vt:lpstr>
      <vt:lpstr>Segoe UI Light</vt:lpstr>
      <vt:lpstr>Тема1</vt:lpstr>
      <vt:lpstr> «Пернатые соседи -  птицы»        </vt:lpstr>
      <vt:lpstr>Презентация PowerPoint</vt:lpstr>
      <vt:lpstr>Встали птицы на крыло В небе хмуром загалдели В край далёкий, где тепло Стаей длинной полетели. -Наступают холода,- Криком птицы сообщают. -Мы летим не навсегда. -Мы вернёмся, обещаем. -До свиданья, край родной: -Улетаем! Улетаем! За небесной пеленой В небе сером птицы тают.  А. М. Измайлов</vt:lpstr>
      <vt:lpstr>Осенью птицы собираются в стаи и улетают на юг, чтобы перезимовать.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Загадки</vt:lpstr>
      <vt:lpstr>Перелетные птицы</vt:lpstr>
      <vt:lpstr>Перелетные птицы</vt:lpstr>
      <vt:lpstr>Перелетные птицы</vt:lpstr>
      <vt:lpstr>Перелетные птицы</vt:lpstr>
      <vt:lpstr>Презентация PowerPoint</vt:lpstr>
      <vt:lpstr>Рисование «Летят перелетные птицы»</vt:lpstr>
      <vt:lpstr>Детские работы</vt:lpstr>
      <vt:lpstr>Презентация PowerPoint</vt:lpstr>
      <vt:lpstr>КОНЕЦ!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«Пернатые соседи -  птицы»       Составила воспитатель: Леонтьева Анна Владимировна </dc:title>
  <dc:creator/>
  <cp:lastModifiedBy/>
  <cp:revision>6</cp:revision>
  <dcterms:created xsi:type="dcterms:W3CDTF">2016-11-22T13:20:02Z</dcterms:created>
  <dcterms:modified xsi:type="dcterms:W3CDTF">2020-11-23T05:12:01Z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