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pitchFamily="34" charset="0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86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6712" cy="124904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035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5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8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50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57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128588"/>
            <a:ext cx="2055812" cy="6537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8213" cy="6537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588963"/>
            <a:ext cx="2170112" cy="5538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588963"/>
            <a:ext cx="6361113" cy="5538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8963"/>
            <a:ext cx="6873875" cy="21034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065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5065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6425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5065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73" r:id="rId12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588963"/>
            <a:ext cx="6873875" cy="210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Arial" charset="0"/>
          <a:ea typeface="Lucida Sans Unicode" pitchFamily="34" charset="0"/>
          <a:cs typeface="Lucida Sans Unicode" pitchFamily="34" charset="0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933825"/>
            <a:ext cx="1841500" cy="124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5300663"/>
            <a:ext cx="1905000" cy="125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1042988" y="836613"/>
            <a:ext cx="7777162" cy="3313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CC99FF"/>
                </a:solidFill>
                <a:latin typeface="Ampir Deco"/>
              </a:rPr>
              <a:t>День </a:t>
            </a:r>
          </a:p>
          <a:p>
            <a:pPr algn="ctr"/>
            <a:r>
              <a:rPr lang="ru-RU" sz="3600" kern="1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CC99FF"/>
                </a:solidFill>
                <a:latin typeface="Ampir Deco"/>
              </a:rPr>
              <a:t>матери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052513"/>
            <a:ext cx="8713787" cy="5065712"/>
          </a:xfrm>
        </p:spPr>
        <p:txBody>
          <a:bodyPr/>
          <a:lstStyle/>
          <a:p>
            <a:pPr algn="r"/>
            <a:r>
              <a:rPr lang="ru-RU"/>
              <a:t>   Это слово звучит одинаково</a:t>
            </a:r>
            <a:br>
              <a:rPr lang="ru-RU"/>
            </a:br>
            <a:r>
              <a:rPr lang="ru-RU"/>
              <a:t>На различных земных языках</a:t>
            </a:r>
            <a:br>
              <a:rPr lang="ru-RU"/>
            </a:br>
            <a:r>
              <a:rPr lang="ru-RU"/>
              <a:t>Шепчет - мама!– младенец обласканный,</a:t>
            </a:r>
            <a:br>
              <a:rPr lang="ru-RU"/>
            </a:br>
            <a:r>
              <a:rPr lang="ru-RU"/>
              <a:t>Задремав у неё на руках.</a:t>
            </a:r>
            <a:br>
              <a:rPr lang="ru-RU"/>
            </a:br>
            <a:r>
              <a:rPr lang="ru-RU"/>
              <a:t>Первый шаг – и падение первое,</a:t>
            </a:r>
            <a:br>
              <a:rPr lang="ru-RU"/>
            </a:br>
            <a:r>
              <a:rPr lang="ru-RU"/>
              <a:t>И сквозь слёзы он маму зовёт,</a:t>
            </a:r>
            <a:br>
              <a:rPr lang="ru-RU"/>
            </a:br>
            <a:r>
              <a:rPr lang="ru-RU"/>
              <a:t>Мама - это спасение верное,</a:t>
            </a:r>
            <a:br>
              <a:rPr lang="ru-RU"/>
            </a:br>
            <a:r>
              <a:rPr lang="ru-RU"/>
              <a:t>Только мама от боли спасёт.</a:t>
            </a:r>
          </a:p>
        </p:txBody>
      </p:sp>
      <p:pic>
        <p:nvPicPr>
          <p:cNvPr id="28676" name="Picture 4" descr="speci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549275"/>
            <a:ext cx="2141538" cy="2663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226425" cy="5757863"/>
          </a:xfrm>
        </p:spPr>
        <p:txBody>
          <a:bodyPr/>
          <a:lstStyle/>
          <a:p>
            <a:pPr algn="ctr"/>
            <a:r>
              <a:rPr lang="ru-RU"/>
              <a:t>У мамы самые добрые и ласковые руки, они все умеют. У мамы самое верное и чуткое сердце – в нем никогда не гаснет любовь, оно ни к чему не останется равнодушным. </a:t>
            </a:r>
          </a:p>
          <a:p>
            <a:endParaRPr lang="ru-RU"/>
          </a:p>
          <a:p>
            <a:pPr algn="ctr"/>
            <a:r>
              <a:rPr lang="ru-RU"/>
              <a:t>И сколько бы ни было тебе лет, тебе всегда нужна мать, её ласка, её взгляд. и чем больше твоя любовь к матери, тем радостнее и светлее жизнь.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908050"/>
            <a:ext cx="8226425" cy="50657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О, как прекрасно это слово – мама!</a:t>
            </a:r>
            <a:br>
              <a:rPr lang="ru-RU" sz="2800"/>
            </a:br>
            <a:r>
              <a:rPr lang="ru-RU" sz="2800"/>
              <a:t>Все на земле от материнских рук.</a:t>
            </a:r>
            <a:br>
              <a:rPr lang="ru-RU" sz="2800"/>
            </a:br>
            <a:r>
              <a:rPr lang="ru-RU" sz="2800"/>
              <a:t>Она нас, непослушных и упрямых,</a:t>
            </a:r>
            <a:br>
              <a:rPr lang="ru-RU" sz="2800"/>
            </a:br>
            <a:r>
              <a:rPr lang="ru-RU" sz="2800"/>
              <a:t>Добру учила – высшей из наук.</a:t>
            </a:r>
          </a:p>
          <a:p>
            <a:pPr>
              <a:lnSpc>
                <a:spcPct val="90000"/>
              </a:lnSpc>
            </a:pPr>
            <a:r>
              <a:rPr lang="ru-RU" sz="2800"/>
              <a:t>Играя первозданной силой</a:t>
            </a:r>
            <a:br>
              <a:rPr lang="ru-RU" sz="2800"/>
            </a:br>
            <a:r>
              <a:rPr lang="ru-RU" sz="2800"/>
              <a:t>Творила мир природа – мать, </a:t>
            </a:r>
            <a:br>
              <a:rPr lang="ru-RU" sz="2800"/>
            </a:br>
            <a:r>
              <a:rPr lang="ru-RU" sz="2800"/>
              <a:t>И, видно, в женщину вложила</a:t>
            </a:r>
            <a:br>
              <a:rPr lang="ru-RU" sz="2800"/>
            </a:br>
            <a:r>
              <a:rPr lang="ru-RU" sz="2800"/>
              <a:t>Всю красоту и благодать!</a:t>
            </a:r>
          </a:p>
          <a:p>
            <a:pPr>
              <a:lnSpc>
                <a:spcPct val="90000"/>
              </a:lnSpc>
            </a:pPr>
            <a:r>
              <a:rPr lang="ru-RU" sz="2800"/>
              <a:t>История молчит упрямо</a:t>
            </a:r>
            <a:br>
              <a:rPr lang="ru-RU" sz="2800"/>
            </a:br>
            <a:r>
              <a:rPr lang="ru-RU" sz="2800"/>
              <a:t>Мы слышим имена мужчин, </a:t>
            </a:r>
            <a:br>
              <a:rPr lang="ru-RU" sz="2800"/>
            </a:br>
            <a:r>
              <a:rPr lang="ru-RU" sz="2800"/>
              <a:t>А женщина осталась мамой, </a:t>
            </a:r>
            <a:br>
              <a:rPr lang="ru-RU" sz="2800"/>
            </a:br>
            <a:r>
              <a:rPr lang="ru-RU" sz="2800"/>
              <a:t>И мы ее за это чтим!</a:t>
            </a:r>
          </a:p>
        </p:txBody>
      </p:sp>
      <p:pic>
        <p:nvPicPr>
          <p:cNvPr id="30723" name="Picture 3" descr="0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2492375"/>
            <a:ext cx="2319337" cy="3313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6425" cy="4994275"/>
          </a:xfrm>
        </p:spPr>
        <p:txBody>
          <a:bodyPr/>
          <a:lstStyle/>
          <a:p>
            <a:pPr algn="ctr"/>
            <a:r>
              <a:rPr lang="ru-RU"/>
              <a:t>Любовь к матери заложена в нас самой природой. Это чувство живет в человеке до конца его дней. </a:t>
            </a:r>
          </a:p>
          <a:p>
            <a:pPr algn="ctr"/>
            <a:endParaRPr lang="ru-RU"/>
          </a:p>
          <a:p>
            <a:pPr algn="ctr"/>
            <a:r>
              <a:rPr lang="ru-RU"/>
              <a:t>Максим Горький писал: «Без солнца не цветут цветы, без любви нет счастья, без женщины нет любви, без матери нет ни поэта, ни героя».</a:t>
            </a: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6425" cy="5713413"/>
          </a:xfrm>
        </p:spPr>
        <p:txBody>
          <a:bodyPr/>
          <a:lstStyle/>
          <a:p>
            <a:pPr algn="ctr"/>
            <a:r>
              <a:rPr lang="ru-RU"/>
              <a:t>Материнская любовь построена на песке, который может размывать первый бурный поток первых трудностей. Но сердце матери всепонимающее и все прощающее!</a:t>
            </a:r>
          </a:p>
          <a:p>
            <a:pPr algn="ctr"/>
            <a:endParaRPr lang="ru-RU"/>
          </a:p>
          <a:p>
            <a:pPr algn="ctr"/>
            <a:r>
              <a:rPr lang="ru-RU"/>
              <a:t>Учиться любви нам суждено всю жизнь, изо дня в день. Так у кого же учиться, как не у родной матери. Разве кто-то подарит вам еще такую искреннюю и жертвенную любовь?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5689600" cy="6119813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000"/>
              <a:t>Мы по дороге жизни шагаем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Мы счастье идем созидать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И слова милей мы не знаем,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Чем слово чудесная мать.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Оно утешает нас в горе, 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Как солнца улыбка оно,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Как светлая книга, с которой, 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Нам вечно дружить суждено.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В сердцах оно снова и снова,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Цветет, словно утренний сад,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И шепчет спросонок то слово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Уставший в походе солдат.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С кем легче дышать нам на свете,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Ведь матерью в нашем краю,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И деды седые, и дети</a:t>
            </a:r>
          </a:p>
          <a:p>
            <a:pPr algn="ctr">
              <a:lnSpc>
                <a:spcPct val="80000"/>
              </a:lnSpc>
            </a:pPr>
            <a:r>
              <a:rPr lang="ru-RU" sz="2000"/>
              <a:t>Назвали отчизну свою.</a:t>
            </a:r>
          </a:p>
        </p:txBody>
      </p:sp>
      <p:pic>
        <p:nvPicPr>
          <p:cNvPr id="32771" name="Picture 3" descr="thankyo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333375"/>
            <a:ext cx="2398713" cy="3241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6425" cy="6116638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/>
              <a:t>Мы гордимся нашими мамами, радуемся их профессиональным достижениям. Но гораздо больше – тому, что они вкусно готовят, создают уют в доме, согревают всех своими заботами и любовь. </a:t>
            </a:r>
          </a:p>
          <a:p>
            <a:pPr algn="ctr">
              <a:lnSpc>
                <a:spcPct val="90000"/>
              </a:lnSpc>
            </a:pPr>
            <a:endParaRPr lang="ru-RU"/>
          </a:p>
          <a:p>
            <a:pPr algn="ctr">
              <a:lnSpc>
                <a:spcPct val="90000"/>
              </a:lnSpc>
            </a:pPr>
            <a:endParaRPr lang="ru-RU"/>
          </a:p>
          <a:p>
            <a:pPr algn="ctr">
              <a:lnSpc>
                <a:spcPct val="90000"/>
              </a:lnSpc>
            </a:pPr>
            <a:r>
              <a:rPr lang="ru-RU"/>
              <a:t>Ведь самое главное в жизни каждого человека – это его семья, которая дает ему опору на всю жизнь, а главная в семье, конечно, мама.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6425" cy="6405563"/>
          </a:xfrm>
        </p:spPr>
        <p:txBody>
          <a:bodyPr/>
          <a:lstStyle/>
          <a:p>
            <a:pPr algn="r">
              <a:lnSpc>
                <a:spcPct val="80000"/>
              </a:lnSpc>
            </a:pPr>
            <a:r>
              <a:rPr lang="ru-RU" sz="2000"/>
              <a:t>С широко раскрытыми глазами,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Сладкий сон, стараясь превозмочь,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Я лежу и думаю о маме,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Нет ее, она дежурит в ночь…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Мамочка, любимая, родная!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Предо мной твой образ дорогой,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Я тебя веселой вспоминаю,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Молодой, красивой и простой.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Ты уже немного поседела,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Но глаза по-прежнему блестят,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Ты берешься за любое дело -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Молодо, как много лет назад.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Люблю тебя, мама, за что, я не знаю,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Наверно за то, что живу и мечтаю,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И радуюсь солнцу и светлому дню.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За что, тебя я, родная, люблю?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За небо, за ветер, за воздух вокруг,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Люблю тебя, мама. Ты - лучший мой друг! </a:t>
            </a:r>
          </a:p>
        </p:txBody>
      </p:sp>
      <p:pic>
        <p:nvPicPr>
          <p:cNvPr id="34819" name="Picture 3" descr="memor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268413"/>
            <a:ext cx="2663825" cy="3600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6425" cy="5973763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800"/>
              <a:t>Мама - не только не досыпает ночами, волнуется и заботиться, чтобы ребёнок был здоров, счастлив. Мама – это окно в большой мир! Она помогает ребёнку понять красоту мира. Мама с нами всю жизнь!</a:t>
            </a:r>
          </a:p>
          <a:p>
            <a:pPr algn="ctr">
              <a:lnSpc>
                <a:spcPct val="80000"/>
              </a:lnSpc>
            </a:pPr>
            <a:endParaRPr lang="ru-RU" sz="2800"/>
          </a:p>
          <a:p>
            <a:pPr algn="ctr">
              <a:lnSpc>
                <a:spcPct val="80000"/>
              </a:lnSpc>
            </a:pPr>
            <a:r>
              <a:rPr lang="ru-RU" sz="2800"/>
              <a:t>Мать и ребенка связывают чувства, сильнее которых нет и не может быть ничего на свете. И хотя со временем проявления взаимной привязанности уже не так заметны, глубинная связь не прекращается.   Она просто не может исчезнуть, где бы мы ни были, далеко или близко...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2459038" cy="50657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/>
              <a:t>Не обижайте матерей,</a:t>
            </a:r>
          </a:p>
          <a:p>
            <a:pPr>
              <a:lnSpc>
                <a:spcPct val="80000"/>
              </a:lnSpc>
            </a:pPr>
            <a:r>
              <a:rPr lang="ru-RU" sz="1600"/>
              <a:t>На матерей</a:t>
            </a:r>
          </a:p>
          <a:p>
            <a:pPr>
              <a:lnSpc>
                <a:spcPct val="80000"/>
              </a:lnSpc>
            </a:pPr>
            <a:r>
              <a:rPr lang="ru-RU" sz="1600"/>
              <a:t>не обижайтесь.</a:t>
            </a:r>
          </a:p>
          <a:p>
            <a:pPr>
              <a:lnSpc>
                <a:spcPct val="80000"/>
              </a:lnSpc>
            </a:pPr>
            <a:r>
              <a:rPr lang="ru-RU" sz="1600"/>
              <a:t>Перед разлукой</a:t>
            </a:r>
          </a:p>
          <a:p>
            <a:pPr>
              <a:lnSpc>
                <a:spcPct val="80000"/>
              </a:lnSpc>
            </a:pPr>
            <a:r>
              <a:rPr lang="ru-RU" sz="1600"/>
              <a:t>у дверей</a:t>
            </a:r>
          </a:p>
          <a:p>
            <a:pPr>
              <a:lnSpc>
                <a:spcPct val="80000"/>
              </a:lnSpc>
            </a:pPr>
            <a:r>
              <a:rPr lang="ru-RU" sz="1600"/>
              <a:t>Нежнее с ними</a:t>
            </a:r>
          </a:p>
          <a:p>
            <a:pPr>
              <a:lnSpc>
                <a:spcPct val="80000"/>
              </a:lnSpc>
            </a:pPr>
            <a:r>
              <a:rPr lang="ru-RU" sz="1600"/>
              <a:t>попрощайтесь.</a:t>
            </a:r>
          </a:p>
          <a:p>
            <a:pPr>
              <a:lnSpc>
                <a:spcPct val="80000"/>
              </a:lnSpc>
            </a:pPr>
            <a:r>
              <a:rPr lang="ru-RU" sz="1600"/>
              <a:t>И уходить за поворот </a:t>
            </a:r>
          </a:p>
          <a:p>
            <a:pPr>
              <a:lnSpc>
                <a:spcPct val="80000"/>
              </a:lnSpc>
            </a:pPr>
            <a:r>
              <a:rPr lang="ru-RU" sz="1600"/>
              <a:t>Вы не спешите,</a:t>
            </a:r>
          </a:p>
          <a:p>
            <a:pPr>
              <a:lnSpc>
                <a:spcPct val="80000"/>
              </a:lnSpc>
            </a:pPr>
            <a:r>
              <a:rPr lang="ru-RU" sz="1600"/>
              <a:t>не спешите</a:t>
            </a:r>
          </a:p>
          <a:p>
            <a:pPr>
              <a:lnSpc>
                <a:spcPct val="80000"/>
              </a:lnSpc>
            </a:pPr>
            <a:r>
              <a:rPr lang="ru-RU" sz="1600"/>
              <a:t>И ей, стоящей у ворот,</a:t>
            </a:r>
          </a:p>
          <a:p>
            <a:pPr>
              <a:lnSpc>
                <a:spcPct val="80000"/>
              </a:lnSpc>
            </a:pPr>
            <a:r>
              <a:rPr lang="ru-RU" sz="1600"/>
              <a:t>Как можно дольше </a:t>
            </a:r>
          </a:p>
          <a:p>
            <a:pPr>
              <a:lnSpc>
                <a:spcPct val="80000"/>
              </a:lnSpc>
            </a:pPr>
            <a:r>
              <a:rPr lang="ru-RU" sz="1600"/>
              <a:t>помашите.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059113" y="260350"/>
            <a:ext cx="2665412" cy="5065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Вздыхают матери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в тиши,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В тиши ночей, в тиши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тревожной.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Для них мы вечно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малыши,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И с этим спорить невозможно.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Так будьте чуточку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добрей,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Опекой их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не раздражайтесь,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Не обижайте матерей,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На матерей 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не обижайтесь.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5867400" y="2420938"/>
            <a:ext cx="2881313" cy="273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Они страдают от разлук,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И нам в дороге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беспредельной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Без материнских добрых рук – 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Как малышам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без колыбельной.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Пишите письма 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им скорей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И слов высоких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не стесняйтесь,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Не обижайте матерей,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На матерей </a:t>
            </a:r>
          </a:p>
          <a:p>
            <a:pPr marL="342900" indent="-342900">
              <a:lnSpc>
                <a:spcPct val="80000"/>
              </a:lnSpc>
              <a:spcBef>
                <a:spcPts val="800"/>
              </a:spcBef>
            </a:pPr>
            <a:r>
              <a:rPr lang="ru-RU" sz="1600">
                <a:solidFill>
                  <a:srgbClr val="FFFFFF"/>
                </a:solidFill>
              </a:rPr>
              <a:t>не обижайтесь.</a:t>
            </a:r>
          </a:p>
        </p:txBody>
      </p:sp>
      <p:pic>
        <p:nvPicPr>
          <p:cNvPr id="36869" name="Picture 5" descr="momshan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221163"/>
            <a:ext cx="2663825" cy="208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23850" y="1484313"/>
            <a:ext cx="8135938" cy="194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5400" i="1">
                <a:solidFill>
                  <a:srgbClr val="FFFFFF"/>
                </a:solidFill>
                <a:latin typeface="Monotype Corsiva" pitchFamily="66" charset="0"/>
              </a:rPr>
              <a:t>Нет, наверное,                        ни одной страны,                где бы не отмечался День матери. </a:t>
            </a:r>
          </a:p>
          <a:p>
            <a:pPr algn="ctr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5400" i="1">
              <a:solidFill>
                <a:srgbClr val="FFFFFF"/>
              </a:solidFill>
              <a:latin typeface="Monotype Corsiva" pitchFamily="66" charset="0"/>
            </a:endParaRPr>
          </a:p>
          <a:p>
            <a:pPr algn="ctr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i="1">
              <a:solidFill>
                <a:srgbClr val="FFFFFF"/>
              </a:solidFill>
              <a:latin typeface="Monotype Corsiva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3573463"/>
            <a:ext cx="2495550" cy="2998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6425" cy="5065712"/>
          </a:xfrm>
        </p:spPr>
        <p:txBody>
          <a:bodyPr/>
          <a:lstStyle/>
          <a:p>
            <a:pPr algn="ctr"/>
            <a:r>
              <a:rPr lang="ru-RU" sz="2800"/>
              <a:t>Сколько бы ни было тебе лет – пять или пятьдесят – тебе всегда нужна мама, её ласка, её взгляд. И чем больше твоя любовь к маме, тем светлее и радостнее жизнь.</a:t>
            </a:r>
          </a:p>
          <a:p>
            <a:pPr algn="ctr"/>
            <a:endParaRPr lang="ru-RU" sz="2800"/>
          </a:p>
          <a:p>
            <a:pPr algn="ctr"/>
            <a:r>
              <a:rPr lang="ru-RU" sz="2800"/>
              <a:t>Давайте не будем ограничиваться поздравлениями в этот день, а просто постараемся ежедневно делать жизнь наших мам немного легче и праздничнее.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549275"/>
            <a:ext cx="8226425" cy="5065713"/>
          </a:xfrm>
        </p:spPr>
        <p:txBody>
          <a:bodyPr/>
          <a:lstStyle/>
          <a:p>
            <a:pPr algn="r">
              <a:lnSpc>
                <a:spcPct val="80000"/>
              </a:lnSpc>
            </a:pPr>
            <a:r>
              <a:rPr lang="ru-RU" sz="2000"/>
              <a:t>Спасибо, мама!</a:t>
            </a:r>
            <a:br>
              <a:rPr lang="ru-RU" sz="2000"/>
            </a:br>
            <a:r>
              <a:rPr lang="ru-RU" sz="2000"/>
              <a:t>Тебе, моей весенней самой,</a:t>
            </a:r>
            <a:br>
              <a:rPr lang="ru-RU" sz="2000"/>
            </a:br>
            <a:r>
              <a:rPr lang="ru-RU" sz="2000"/>
              <a:t>С кем ноша дней нетяжела,</a:t>
            </a:r>
            <a:br>
              <a:rPr lang="ru-RU" sz="2000"/>
            </a:br>
            <a:r>
              <a:rPr lang="ru-RU" sz="2000"/>
              <a:t>Я говорю: «Спасибо, мама!»</a:t>
            </a:r>
            <a:br>
              <a:rPr lang="ru-RU" sz="2000"/>
            </a:br>
            <a:r>
              <a:rPr lang="ru-RU" sz="2000"/>
              <a:t>За все. За все твои дела. 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За то, что, недоспав сама, </a:t>
            </a:r>
            <a:br>
              <a:rPr lang="ru-RU" sz="2000"/>
            </a:br>
            <a:r>
              <a:rPr lang="ru-RU" sz="2000"/>
              <a:t>Мой сон оберегая, пела </a:t>
            </a:r>
            <a:br>
              <a:rPr lang="ru-RU" sz="2000"/>
            </a:br>
            <a:r>
              <a:rPr lang="ru-RU" sz="2000"/>
              <a:t>О том, как зимушка-зима </a:t>
            </a:r>
            <a:br>
              <a:rPr lang="ru-RU" sz="2000"/>
            </a:br>
            <a:r>
              <a:rPr lang="ru-RU" sz="2000"/>
              <a:t>Кружилась в хороводе белом. 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За то, что я окреп едва, </a:t>
            </a:r>
            <a:br>
              <a:rPr lang="ru-RU" sz="2000"/>
            </a:br>
            <a:r>
              <a:rPr lang="ru-RU" sz="2000"/>
              <a:t>Меня ты в школу провожала...</a:t>
            </a:r>
            <a:br>
              <a:rPr lang="ru-RU" sz="2000"/>
            </a:br>
            <a:r>
              <a:rPr lang="ru-RU" sz="2000"/>
              <a:t>В то утро весело дрожала </a:t>
            </a:r>
            <a:br>
              <a:rPr lang="ru-RU" sz="2000"/>
            </a:br>
            <a:r>
              <a:rPr lang="ru-RU" sz="2000"/>
              <a:t>На кленах рыжая листва. 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За то, что, уставая в поле, </a:t>
            </a:r>
            <a:br>
              <a:rPr lang="ru-RU" sz="2000"/>
            </a:br>
            <a:r>
              <a:rPr lang="ru-RU" sz="2000"/>
              <a:t>Скрывая от меня мозоли, </a:t>
            </a:r>
            <a:br>
              <a:rPr lang="ru-RU" sz="2000"/>
            </a:br>
            <a:r>
              <a:rPr lang="ru-RU" sz="2000"/>
              <a:t>Ты и стирала, и пекла, </a:t>
            </a:r>
            <a:br>
              <a:rPr lang="ru-RU" sz="2000"/>
            </a:br>
            <a:r>
              <a:rPr lang="ru-RU" sz="2000"/>
              <a:t>Чтоб светлой жизнь моя была...</a:t>
            </a:r>
          </a:p>
          <a:p>
            <a:pPr algn="r">
              <a:lnSpc>
                <a:spcPct val="80000"/>
              </a:lnSpc>
            </a:pPr>
            <a:r>
              <a:rPr lang="ru-RU" sz="2000"/>
              <a:t>За все: за солнце над лесами, </a:t>
            </a:r>
            <a:br>
              <a:rPr lang="ru-RU" sz="2000"/>
            </a:br>
            <a:r>
              <a:rPr lang="ru-RU" sz="2000"/>
              <a:t>За песню первую мою, —</a:t>
            </a:r>
            <a:br>
              <a:rPr lang="ru-RU" sz="2000"/>
            </a:br>
            <a:r>
              <a:rPr lang="ru-RU" sz="2000"/>
              <a:t>Тебе, моей весенней самой, </a:t>
            </a:r>
            <a:br>
              <a:rPr lang="ru-RU" sz="2000"/>
            </a:br>
            <a:r>
              <a:rPr lang="ru-RU" sz="2000"/>
              <a:t>«Спасибо, мама!» — говорю. </a:t>
            </a:r>
          </a:p>
        </p:txBody>
      </p:sp>
      <p:pic>
        <p:nvPicPr>
          <p:cNvPr id="38915" name="Picture 3" descr="ba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412875"/>
            <a:ext cx="2663825" cy="3600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/>
              <a:t>Спасибо вам, родные! </a:t>
            </a:r>
          </a:p>
          <a:p>
            <a:pPr algn="ctr"/>
            <a:r>
              <a:rPr lang="ru-RU"/>
              <a:t>Спасибо вам любимые!</a:t>
            </a:r>
          </a:p>
          <a:p>
            <a:pPr algn="ctr"/>
            <a:r>
              <a:rPr lang="ru-RU"/>
              <a:t>И пусть каждой из вас почаще говорят теплые слова ваши любимые дети! </a:t>
            </a:r>
          </a:p>
          <a:p>
            <a:pPr algn="ctr"/>
            <a:r>
              <a:rPr lang="ru-RU"/>
              <a:t>Пусть на ваших лицах светится улыбка и радостные искорки сверкают в глазах! Пусть каждый день наполняется солнечным светом и радостным детским смехом!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933825"/>
            <a:ext cx="1841500" cy="124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5300663"/>
            <a:ext cx="1905000" cy="125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3012" name="WordArt 4"/>
          <p:cNvSpPr>
            <a:spLocks noChangeArrowheads="1" noChangeShapeType="1" noTextEdit="1"/>
          </p:cNvSpPr>
          <p:nvPr/>
        </p:nvSpPr>
        <p:spPr bwMode="auto">
          <a:xfrm>
            <a:off x="611188" y="620713"/>
            <a:ext cx="7777162" cy="3313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CC99FF"/>
                </a:solidFill>
                <a:latin typeface="Ampir Deco"/>
              </a:rPr>
              <a:t>День </a:t>
            </a:r>
          </a:p>
          <a:p>
            <a:pPr algn="ctr"/>
            <a:r>
              <a:rPr lang="ru-RU" sz="3600" kern="1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CC99FF"/>
                </a:solidFill>
                <a:latin typeface="Ampir Deco"/>
              </a:rPr>
              <a:t>матери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360363" y="-179388"/>
            <a:ext cx="8229600" cy="1260476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>
                <a:solidFill>
                  <a:srgbClr val="FFFF00"/>
                </a:solidFill>
              </a:rPr>
              <a:t>История праздника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501650"/>
            <a:ext cx="7380288" cy="5994400"/>
          </a:xfrm>
          <a:ln/>
        </p:spPr>
        <p:txBody>
          <a:bodyPr/>
          <a:lstStyle/>
          <a:p>
            <a:pPr marL="339725" indent="-339725" algn="ctr"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5400">
              <a:solidFill>
                <a:srgbClr val="FFFF00"/>
              </a:solidFill>
            </a:endParaRPr>
          </a:p>
          <a:p>
            <a:pPr marL="339725" indent="-339725">
              <a:buClr>
                <a:srgbClr val="FFFFFF"/>
              </a:buClr>
              <a:buFont typeface="Arial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b="1" i="1"/>
              <a:t>С XVII по XIX век в Великобритании отмечалось            так называемое «Материнское воскресенье» (англ. Mothering Sunday) — четвёртое воскресенье Великого поста, посвящённое чествованию матерей по всей стране.</a:t>
            </a:r>
          </a:p>
          <a:p>
            <a:pPr marL="339725" indent="-339725" algn="ctr">
              <a:buClr>
                <a:srgbClr val="FFFFFF"/>
              </a:buClr>
              <a:buFont typeface="Arial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b="1" i="1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2400" y="900113"/>
            <a:ext cx="2317750" cy="1520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-179388"/>
            <a:ext cx="8229600" cy="1260476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>
                <a:solidFill>
                  <a:srgbClr val="FFFF00"/>
                </a:solidFill>
              </a:rPr>
              <a:t>История праздника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1650"/>
            <a:ext cx="7559675" cy="6022975"/>
          </a:xfrm>
          <a:ln/>
        </p:spPr>
        <p:txBody>
          <a:bodyPr/>
          <a:lstStyle/>
          <a:p>
            <a:pPr marL="339725" indent="-339725" algn="ctr"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5400">
              <a:solidFill>
                <a:srgbClr val="FFFF00"/>
              </a:solidFill>
            </a:endParaRPr>
          </a:p>
          <a:p>
            <a:pPr marL="339725" indent="-339725">
              <a:buClr>
                <a:srgbClr val="FFFFFF"/>
              </a:buClr>
              <a:buFont typeface="Arial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b="1" i="1"/>
              <a:t>В США День матери впервые публично был поддержан известной американской пацифисткой Джулией Уорд Хоув в 1872 году. «День матери» по версии Джулии Уорд — день</a:t>
            </a:r>
            <a:r>
              <a:rPr lang="ru-RU" b="1" i="1">
                <a:solidFill>
                  <a:srgbClr val="FFFF00"/>
                </a:solidFill>
              </a:rPr>
              <a:t> </a:t>
            </a:r>
            <a:r>
              <a:rPr lang="ru-RU" b="1" i="1"/>
              <a:t>единства матерей в борьбе за мир во всём мире. 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-179388"/>
            <a:ext cx="8229600" cy="1260476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>
                <a:solidFill>
                  <a:srgbClr val="FFFF00"/>
                </a:solidFill>
              </a:rPr>
              <a:t>История праздника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1650"/>
            <a:ext cx="7559675" cy="6096000"/>
          </a:xfrm>
          <a:ln/>
        </p:spPr>
        <p:txBody>
          <a:bodyPr/>
          <a:lstStyle/>
          <a:p>
            <a:pPr marL="339725" indent="-339725" algn="ctr">
              <a:lnSpc>
                <a:spcPct val="90000"/>
              </a:lnSpc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5400">
              <a:solidFill>
                <a:srgbClr val="FFFF00"/>
              </a:solidFill>
            </a:endParaRPr>
          </a:p>
          <a:p>
            <a:pPr marL="339725" indent="-339725">
              <a:lnSpc>
                <a:spcPct val="90000"/>
              </a:lnSpc>
              <a:buClr>
                <a:srgbClr val="FFFFFF"/>
              </a:buClr>
              <a:buFont typeface="Arial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400" b="1" i="1"/>
              <a:t>В 1907 году американка Анна Джарвис из Филадельфии выступила с инициативой чествования матерей в память о своей матери. </a:t>
            </a:r>
          </a:p>
          <a:p>
            <a:pPr marL="339725" indent="-339725">
              <a:lnSpc>
                <a:spcPct val="90000"/>
              </a:lnSpc>
              <a:buClr>
                <a:srgbClr val="FFFFFF"/>
              </a:buClr>
              <a:buFont typeface="Arial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400" b="1" i="1"/>
              <a:t>В 1910 году штат Виргиния первый признал День Матери официальным праздником. </a:t>
            </a:r>
          </a:p>
          <a:p>
            <a:pPr marL="339725" indent="-339725">
              <a:lnSpc>
                <a:spcPct val="90000"/>
              </a:lnSpc>
              <a:buClr>
                <a:srgbClr val="FFFFFF"/>
              </a:buClr>
              <a:buFont typeface="Arial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400" b="1" i="1"/>
              <a:t>В 1914 году, президент США Вудро Вильсон объявил второе воскресенье мая национальным праздником в честь всех американских матерей.</a:t>
            </a:r>
          </a:p>
        </p:txBody>
      </p:sp>
      <p:pic>
        <p:nvPicPr>
          <p:cNvPr id="8196" name="Picture 4" descr="bab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4797425"/>
            <a:ext cx="1436688" cy="1628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2565400"/>
            <a:ext cx="2124075" cy="1479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-179388"/>
            <a:ext cx="8229600" cy="1260476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>
                <a:solidFill>
                  <a:srgbClr val="FFFF00"/>
                </a:solidFill>
              </a:rPr>
              <a:t>История праздника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981075"/>
            <a:ext cx="7559675" cy="5795963"/>
          </a:xfrm>
          <a:ln/>
        </p:spPr>
        <p:txBody>
          <a:bodyPr/>
          <a:lstStyle/>
          <a:p>
            <a:pPr marL="339725" indent="-339725" algn="ctr">
              <a:lnSpc>
                <a:spcPct val="90000"/>
              </a:lnSpc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4800">
              <a:solidFill>
                <a:srgbClr val="FFFF00"/>
              </a:solidFill>
            </a:endParaRPr>
          </a:p>
          <a:p>
            <a:pPr marL="339725" indent="-339725">
              <a:lnSpc>
                <a:spcPct val="90000"/>
              </a:lnSpc>
              <a:buClr>
                <a:srgbClr val="FFFFFF"/>
              </a:buClr>
              <a:buFont typeface="Arial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b="1"/>
              <a:t>Вслед за США второе воскресенье мая объявили праздником 23 страны (в их числе:Бахрейн, Гонконг, Индия, Малайзия, Мексика, Никарагуа, Объединённые Арабские Эмираты, Оман, Пакистан, Катар, Саудовская Аравия, Сингапур и др.), а ещё более 30 отмечают праздник в другие дни.</a:t>
            </a:r>
          </a:p>
          <a:p>
            <a:pPr marL="339725" indent="-339725" algn="ctr"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b="1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95288" y="581025"/>
            <a:ext cx="8208962" cy="5584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i="1">
              <a:solidFill>
                <a:srgbClr val="FFFFFF"/>
              </a:solidFill>
              <a:latin typeface="Monotype Corsiva" pitchFamily="66" charset="0"/>
            </a:endParaRPr>
          </a:p>
          <a:p>
            <a:pPr algn="ctr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i="1">
                <a:solidFill>
                  <a:srgbClr val="FFFFFF"/>
                </a:solidFill>
                <a:latin typeface="Monotype Corsiva" pitchFamily="66" charset="0"/>
              </a:rPr>
              <a:t>В России День матери стали отмечать сравнительно недавно. </a:t>
            </a:r>
          </a:p>
          <a:p>
            <a:pPr algn="ctr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i="1">
              <a:solidFill>
                <a:srgbClr val="FFFFFF"/>
              </a:solidFill>
              <a:latin typeface="Monotype Corsiva" pitchFamily="66" charset="0"/>
            </a:endParaRPr>
          </a:p>
          <a:p>
            <a:pPr algn="ctr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i="1">
                <a:solidFill>
                  <a:srgbClr val="FFFFFF"/>
                </a:solidFill>
                <a:latin typeface="Monotype Corsiva" pitchFamily="66" charset="0"/>
              </a:rPr>
              <a:t>Установленный Указом Президента Российской Федерации Б.Н.Ельцина №120 «О Дне матери» от 30 января 1998 года, он празднуется в последнее воскресенье ноября, воздавая должное материнскому труду и их бескорыстной жертве ради блага своих детей.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9313" y="1439863"/>
            <a:ext cx="1800225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22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404813"/>
            <a:ext cx="6696075" cy="5545137"/>
          </a:xfrm>
          <a:ln/>
        </p:spPr>
        <p:txBody>
          <a:bodyPr/>
          <a:lstStyle/>
          <a:p>
            <a: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/>
              <a:t>               Среди многочисленных праздников, отмечаемых в нашей стране, День Матери занимает особое место. Это праздник, к которому никто не может остаться равнодушным. В этот день хочется сказать слова благодарности всем Матерям, которые дарят детям любовь, добро, нежность и ласку.</a:t>
            </a:r>
            <a:br>
              <a:rPr lang="ru-RU" sz="2800"/>
            </a:br>
            <a:r>
              <a:rPr lang="ru-RU" sz="2400"/>
              <a:t/>
            </a:r>
            <a:br>
              <a:rPr lang="ru-RU" sz="2400"/>
            </a:br>
            <a:endParaRPr lang="ru-RU" sz="2400"/>
          </a:p>
          <a:p>
            <a: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/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102100"/>
            <a:ext cx="3600450" cy="2393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333375"/>
            <a:ext cx="8280400" cy="6065838"/>
          </a:xfrm>
          <a:ln/>
        </p:spPr>
        <p:txBody>
          <a:bodyPr/>
          <a:lstStyle/>
          <a:p>
            <a: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latin typeface="Georgia" pitchFamily="18" charset="0"/>
              </a:rPr>
              <a:t>            </a:t>
            </a:r>
            <a:r>
              <a:rPr lang="ru-RU" b="1" i="1"/>
              <a:t>Мы поздравляем всех мам и дарим им наш маленький концерт!</a:t>
            </a:r>
          </a:p>
          <a:p>
            <a: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i="1"/>
          </a:p>
          <a:p>
            <a: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/>
              <a:t>Самое прекрасное слово на Земле – мама. Это первое слово, которое произносит человек, и звучит оно                                      на всех языках одинаково нежно.</a:t>
            </a:r>
            <a:r>
              <a:rPr lang="ru-RU"/>
              <a:t> </a:t>
            </a:r>
            <a:endParaRPr lang="en-US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0313" y="4500563"/>
            <a:ext cx="2519362" cy="1619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1128</Words>
  <PresentationFormat>On-screen Show (4:3)</PresentationFormat>
  <Paragraphs>133</Paragraphs>
  <Slides>23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Оформление по умолчанию</vt:lpstr>
      <vt:lpstr>Оформление по умолчанию</vt:lpstr>
      <vt:lpstr>Slide 1</vt:lpstr>
      <vt:lpstr>Slide 2</vt:lpstr>
      <vt:lpstr>История праздника</vt:lpstr>
      <vt:lpstr>История праздника</vt:lpstr>
      <vt:lpstr>История праздника</vt:lpstr>
      <vt:lpstr>История праздника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лев </dc:creator>
  <cp:lastModifiedBy>Windows User</cp:lastModifiedBy>
  <cp:revision>13</cp:revision>
  <cp:lastPrinted>1601-01-01T00:00:00Z</cp:lastPrinted>
  <dcterms:created xsi:type="dcterms:W3CDTF">2009-11-21T16:55:42Z</dcterms:created>
  <dcterms:modified xsi:type="dcterms:W3CDTF">2016-09-26T23:29:07Z</dcterms:modified>
</cp:coreProperties>
</file>