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Override PartName="/docProps/app.xml" ContentType="application/vnd.openxmlformats-officedocument.extended-properties+xml"/>
  <Override PartName="/docProps/core.xml" ContentType="application/vnd.openxmlformats-package.core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6.12.1.0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2"/>
  </p:sldMasterIdLst>
  <p:notesMasterIdLst>
    <p:notesMasterId r:id="rId3"/>
  </p:notesMasterIdLst>
  <p:sldIdLst>
    <p:sldId id="256" r:id="rId4"/>
    <p:sldId id="299" r:id="rId5"/>
    <p:sldId id="298" r:id="rId6"/>
    <p:sldId id="289" r:id="rId7"/>
    <p:sldId id="288" r:id="rId8"/>
    <p:sldId id="295" r:id="rId9"/>
    <p:sldId id="290" r:id="rId10"/>
    <p:sldId id="291" r:id="rId11"/>
    <p:sldId id="292" r:id="rId12"/>
    <p:sldId id="293" r:id="rId13"/>
    <p:sldId id="296" r:id="rId14"/>
    <p:sldId id="301" r:id="rId15"/>
    <p:sldId id="294" r:id="rId16"/>
    <p:sldId id="300" r:id="rId17"/>
    <p:sldId id="302" r:id="rId18"/>
  </p:sldIdLst>
  <p:sldSz cx="9144000" cy="6858000" type="screen4x3"/>
  <p:notesSz cx="6858000" cy="9144000"/>
  <p:custDataLst>
    <p:tags r:id="rId1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8FEB4ABF-6785-4327-B522-8076A1C0F562}">
          <p14:sldIdLst>
            <p14:sldId id="256"/>
            <p14:sldId id="299"/>
            <p14:sldId id="298"/>
            <p14:sldId id="289"/>
            <p14:sldId id="288"/>
            <p14:sldId id="295"/>
            <p14:sldId id="290"/>
            <p14:sldId id="291"/>
            <p14:sldId id="292"/>
            <p14:sldId id="293"/>
            <p14:sldId id="296"/>
            <p14:sldId id="301"/>
            <p14:sldId id="294"/>
            <p14:sldId id="300"/>
            <p14:sldId id="302"/>
          </p14:sldIdLst>
        </p14:section>
      </p14:sectionLst>
    </p:ext>
  </p:extLst>
</p:presentation>
</file>

<file path=ppt/commentAuthors.xml><?xml version="1.0" encoding="utf-8"?>
<p:cmAuthorLst xmlns:p="http://schemas.openxmlformats.org/presentationml/2006/main">
  <p:cmAuthor id="0" name="RePack by Diakov" initials="RbD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22" autoAdjust="0"/>
  </p:normalViewPr>
  <p:slideViewPr>
    <p:cSldViewPr>
      <p:cViewPr>
        <p:scale>
          <a:sx n="81" d="100"/>
          <a:sy n="81" d="100"/>
        </p:scale>
        <p:origin x="-2484" y="-7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0" d="100"/>
          <a:sy n="0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tags" Target="tags/tag1.xml" /><Relationship Id="rId2" Type="http://schemas.openxmlformats.org/officeDocument/2006/relationships/slideMaster" Target="slideMasters/slideMaster1.xml" /><Relationship Id="rId20" Type="http://schemas.openxmlformats.org/officeDocument/2006/relationships/presProps" Target="presProps.xml" /><Relationship Id="rId21" Type="http://schemas.openxmlformats.org/officeDocument/2006/relationships/viewProps" Target="viewProps.xml" /><Relationship Id="rId22" Type="http://schemas.openxmlformats.org/officeDocument/2006/relationships/theme" Target="theme/theme1.xml" /><Relationship Id="rId23" Type="http://schemas.openxmlformats.org/officeDocument/2006/relationships/tableStyles" Target="tableStyles.xml" /><Relationship Id="rId3" Type="http://schemas.openxmlformats.org/officeDocument/2006/relationships/notesMaster" Target="notesMasters/notesMaster1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0F2EA4-9288-4663-9750-6B92784F437F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C7A801-757D-4D39-9B29-AE593B441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8646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827584" y="548680"/>
            <a:ext cx="7848872" cy="583264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4560-69EA-46C1-A3A7-AD0E8A039387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FE43B-42E3-4CF0-9C21-A9053DD4167B}" type="slidenum">
              <a:rPr lang="ru-RU" smtClean="0"/>
              <a:t>‹#›</a:t>
            </a:fld>
            <a:endParaRPr lang="ru-RU"/>
          </a:p>
        </p:txBody>
      </p:sp>
      <p:pic>
        <p:nvPicPr>
          <p:cNvPr id="8" name="Рисунок 7" descr="item_4884.jpg"/>
          <p:cNvPicPr>
            <a:picLocks noChangeAspect="1"/>
          </p:cNvPicPr>
          <p:nvPr userDrawn="1"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96136" y="188640"/>
            <a:ext cx="3178324" cy="216761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683568" y="476672"/>
            <a:ext cx="8064896" cy="59046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4560-69EA-46C1-A3A7-AD0E8A039387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FE43B-42E3-4CF0-9C21-A9053DD4167B}" type="slidenum">
              <a:rPr lang="ru-RU" smtClean="0"/>
              <a:t>‹#›</a:t>
            </a:fld>
            <a:endParaRPr lang="ru-RU"/>
          </a:p>
        </p:txBody>
      </p:sp>
      <p:pic>
        <p:nvPicPr>
          <p:cNvPr id="8" name="Рисунок 7" descr="12375609571200265874pitr_Rocket_icon.svg.hi.png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 rot="19079782">
            <a:off x="251520" y="4701520"/>
            <a:ext cx="1872208" cy="1900864"/>
          </a:xfrm>
          <a:prstGeom prst="rect">
            <a:avLst/>
          </a:prstGeom>
        </p:spPr>
      </p:pic>
      <p:sp>
        <p:nvSpPr>
          <p:cNvPr id="9" name="4-конечная звезда 8"/>
          <p:cNvSpPr/>
          <p:nvPr userDrawn="1"/>
        </p:nvSpPr>
        <p:spPr>
          <a:xfrm>
            <a:off x="467544" y="2564904"/>
            <a:ext cx="648072" cy="936104"/>
          </a:xfrm>
          <a:prstGeom prst="star4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4-конечная звезда 9"/>
          <p:cNvSpPr/>
          <p:nvPr userDrawn="1"/>
        </p:nvSpPr>
        <p:spPr>
          <a:xfrm>
            <a:off x="179512" y="1340768"/>
            <a:ext cx="648072" cy="936104"/>
          </a:xfrm>
          <a:prstGeom prst="star4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4-конечная звезда 10"/>
          <p:cNvSpPr/>
          <p:nvPr userDrawn="1"/>
        </p:nvSpPr>
        <p:spPr>
          <a:xfrm>
            <a:off x="179512" y="3717032"/>
            <a:ext cx="648072" cy="936104"/>
          </a:xfrm>
          <a:prstGeom prst="star4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4-конечная звезда 11"/>
          <p:cNvSpPr/>
          <p:nvPr userDrawn="1"/>
        </p:nvSpPr>
        <p:spPr>
          <a:xfrm>
            <a:off x="2771800" y="5301208"/>
            <a:ext cx="648072" cy="936104"/>
          </a:xfrm>
          <a:prstGeom prst="star4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4-конечная звезда 12"/>
          <p:cNvSpPr/>
          <p:nvPr userDrawn="1"/>
        </p:nvSpPr>
        <p:spPr>
          <a:xfrm>
            <a:off x="2123728" y="5733256"/>
            <a:ext cx="648072" cy="936104"/>
          </a:xfrm>
          <a:prstGeom prst="star4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4-конечная звезда 13"/>
          <p:cNvSpPr/>
          <p:nvPr userDrawn="1"/>
        </p:nvSpPr>
        <p:spPr>
          <a:xfrm>
            <a:off x="611560" y="476672"/>
            <a:ext cx="648072" cy="936104"/>
          </a:xfrm>
          <a:prstGeom prst="star4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4560-69EA-46C1-A3A7-AD0E8A039387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FE43B-42E3-4CF0-9C21-A9053DD4167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4560-69EA-46C1-A3A7-AD0E8A039387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FE43B-42E3-4CF0-9C21-A9053DD4167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4560-69EA-46C1-A3A7-AD0E8A039387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FE43B-42E3-4CF0-9C21-A9053DD4167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4560-69EA-46C1-A3A7-AD0E8A039387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FE43B-42E3-4CF0-9C21-A9053DD4167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4560-69EA-46C1-A3A7-AD0E8A039387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FE43B-42E3-4CF0-9C21-A9053DD4167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4560-69EA-46C1-A3A7-AD0E8A039387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FE43B-42E3-4CF0-9C21-A9053DD4167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4560-69EA-46C1-A3A7-AD0E8A039387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FE43B-42E3-4CF0-9C21-A9053DD4167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4560-69EA-46C1-A3A7-AD0E8A039387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FE43B-42E3-4CF0-9C21-A9053DD4167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4560-69EA-46C1-A3A7-AD0E8A039387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FE43B-42E3-4CF0-9C21-A9053DD4167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../media/image3.jpeg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dpi="0" rotWithShape="1">
          <a:blip r:embed="rId12">
            <a:lum/>
          </a:blip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874560-69EA-46C1-A3A7-AD0E8A039387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CFE43B-42E3-4CF0-9C21-A9053DD4167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4.jpeg" /><Relationship Id="rId3" Type="http://schemas.openxmlformats.org/officeDocument/2006/relationships/image" Target="../media/image5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6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7.jpeg" /><Relationship Id="rId3" Type="http://schemas.openxmlformats.org/officeDocument/2006/relationships/image" Target="../media/image8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9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0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1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2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3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4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5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737" y="341764"/>
            <a:ext cx="4464496" cy="5400600"/>
          </a:xfr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bliqueTopLeft"/>
            <a:lightRig rig="threePt" dir="t"/>
          </a:scene3d>
        </p:spPr>
        <p:txBody>
          <a:bodyPr>
            <a:noAutofit/>
          </a:bodyPr>
          <a:lstStyle/>
          <a:p>
            <a:r>
              <a:rPr lang="ru-RU" sz="6600" b="1" i="1" smtClean="0">
                <a:solidFill>
                  <a:srgbClr val="FFFF00"/>
                </a:solidFill>
                <a:latin typeface="Georgia" pitchFamily="18" charset="0"/>
              </a:rPr>
              <a:t>КОСМОС </a:t>
            </a:r>
            <a:br>
              <a:rPr lang="ru-RU" sz="6600" b="1" i="1" smtClean="0">
                <a:solidFill>
                  <a:srgbClr val="FFFF00"/>
                </a:solidFill>
                <a:latin typeface="Georgia" pitchFamily="18" charset="0"/>
              </a:rPr>
            </a:br>
            <a:r>
              <a:rPr lang="ru-RU" sz="6600" b="1" i="1" smtClean="0">
                <a:solidFill>
                  <a:srgbClr val="FFFF00"/>
                </a:solidFill>
                <a:latin typeface="Georgia" pitchFamily="18" charset="0"/>
              </a:rPr>
              <a:t>ДЛЯ </a:t>
            </a:r>
            <a:br>
              <a:rPr lang="ru-RU" sz="6600" b="1" i="1" smtClean="0">
                <a:latin typeface="Georgia" pitchFamily="18" charset="0"/>
              </a:rPr>
            </a:br>
            <a:r>
              <a:rPr lang="ru-RU" sz="6600" b="1" i="1" smtClean="0">
                <a:solidFill>
                  <a:srgbClr val="FFFF00"/>
                </a:solidFill>
                <a:latin typeface="Georgia" pitchFamily="18" charset="0"/>
              </a:rPr>
              <a:t>ДЕТЕЙ</a:t>
            </a:r>
            <a:endParaRPr lang="ru-RU" sz="6600" b="1" i="1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4" name="5-конечная звезда 3"/>
          <p:cNvSpPr/>
          <p:nvPr/>
        </p:nvSpPr>
        <p:spPr>
          <a:xfrm rot="2005402">
            <a:off x="2209054" y="276131"/>
            <a:ext cx="490901" cy="457200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  <p:sp>
        <p:nvSpPr>
          <p:cNvPr id="6" name="5-конечная звезда 5"/>
          <p:cNvSpPr/>
          <p:nvPr/>
        </p:nvSpPr>
        <p:spPr>
          <a:xfrm rot="21250461">
            <a:off x="8403815" y="5535401"/>
            <a:ext cx="381269" cy="457200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4048" y="1243011"/>
            <a:ext cx="3992274" cy="3992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5-конечная звезда 7"/>
          <p:cNvSpPr/>
          <p:nvPr/>
        </p:nvSpPr>
        <p:spPr>
          <a:xfrm rot="2005402">
            <a:off x="5676259" y="4162365"/>
            <a:ext cx="360040" cy="457200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V="1">
            <a:off x="4860032" y="1022003"/>
            <a:ext cx="476250" cy="442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5-конечная звезда 4"/>
          <p:cNvSpPr/>
          <p:nvPr/>
        </p:nvSpPr>
        <p:spPr>
          <a:xfrm rot="21231608">
            <a:off x="8591240" y="848669"/>
            <a:ext cx="360040" cy="457200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386610"/>
          </a:xfrm>
        </p:spPr>
        <p:txBody>
          <a:bodyPr>
            <a:normAutofit/>
          </a:bodyPr>
          <a:lstStyle/>
          <a:p>
            <a:pPr lvl="0">
              <a:spcBef>
                <a:spcPct val="0"/>
              </a:spcBef>
            </a:pPr>
            <a:r>
              <a:rPr lang="ru-RU" smtClean="0">
                <a:solidFill>
                  <a:srgbClr val="FFFF00"/>
                </a:solidFill>
                <a:ea typeface="+mn-ea"/>
                <a:cs typeface="+mn-cs"/>
              </a:rPr>
              <a:t>Если  </a:t>
            </a:r>
            <a:r>
              <a:rPr lang="ru-RU">
                <a:solidFill>
                  <a:srgbClr val="FFFF00"/>
                </a:solidFill>
                <a:ea typeface="+mn-ea"/>
                <a:cs typeface="+mn-cs"/>
              </a:rPr>
              <a:t>вы </a:t>
            </a:r>
            <a:r>
              <a:rPr lang="ru-RU" smtClean="0">
                <a:solidFill>
                  <a:srgbClr val="FFFF00"/>
                </a:solidFill>
                <a:ea typeface="+mn-ea"/>
                <a:cs typeface="+mn-cs"/>
              </a:rPr>
              <a:t> выйдете  </a:t>
            </a:r>
            <a:r>
              <a:rPr lang="ru-RU">
                <a:solidFill>
                  <a:srgbClr val="FFFF00"/>
                </a:solidFill>
                <a:ea typeface="+mn-ea"/>
                <a:cs typeface="+mn-cs"/>
              </a:rPr>
              <a:t>ночью </a:t>
            </a:r>
            <a:r>
              <a:rPr lang="ru-RU" smtClean="0">
                <a:solidFill>
                  <a:srgbClr val="FFFF00"/>
                </a:solidFill>
                <a:ea typeface="+mn-ea"/>
                <a:cs typeface="+mn-cs"/>
              </a:rPr>
              <a:t> на улицу  </a:t>
            </a:r>
            <a:r>
              <a:rPr lang="ru-RU">
                <a:solidFill>
                  <a:srgbClr val="FFFF00"/>
                </a:solidFill>
                <a:ea typeface="+mn-ea"/>
                <a:cs typeface="+mn-cs"/>
              </a:rPr>
              <a:t>и </a:t>
            </a:r>
            <a:r>
              <a:rPr lang="ru-RU" smtClean="0">
                <a:solidFill>
                  <a:srgbClr val="FFFF00"/>
                </a:solidFill>
                <a:ea typeface="+mn-ea"/>
                <a:cs typeface="+mn-cs"/>
              </a:rPr>
              <a:t> поднимете голову  вверх,  </a:t>
            </a:r>
            <a:r>
              <a:rPr lang="ru-RU">
                <a:solidFill>
                  <a:srgbClr val="FFFF00"/>
                </a:solidFill>
                <a:ea typeface="+mn-ea"/>
                <a:cs typeface="+mn-cs"/>
              </a:rPr>
              <a:t>то </a:t>
            </a:r>
            <a:r>
              <a:rPr lang="ru-RU" smtClean="0">
                <a:solidFill>
                  <a:srgbClr val="FFFF00"/>
                </a:solidFill>
                <a:ea typeface="+mn-ea"/>
                <a:cs typeface="+mn-cs"/>
              </a:rPr>
              <a:t> вы  увидите </a:t>
            </a:r>
            <a:r>
              <a:rPr lang="ru-RU">
                <a:solidFill>
                  <a:srgbClr val="FFFF00"/>
                </a:solidFill>
                <a:ea typeface="+mn-ea"/>
                <a:cs typeface="+mn-cs"/>
              </a:rPr>
              <a:t>необыкновенно </a:t>
            </a:r>
            <a:r>
              <a:rPr lang="ru-RU" smtClean="0">
                <a:solidFill>
                  <a:srgbClr val="FFFF00"/>
                </a:solidFill>
                <a:ea typeface="+mn-ea"/>
                <a:cs typeface="+mn-cs"/>
              </a:rPr>
              <a:t> красивое Звездное   </a:t>
            </a:r>
            <a:r>
              <a:rPr lang="ru-RU">
                <a:solidFill>
                  <a:srgbClr val="FFFF00"/>
                </a:solidFill>
                <a:ea typeface="+mn-ea"/>
                <a:cs typeface="+mn-cs"/>
              </a:rPr>
              <a:t>небо. </a:t>
            </a:r>
            <a:br>
              <a:rPr lang="ru-RU">
                <a:solidFill>
                  <a:srgbClr val="FFFF00"/>
                </a:solidFill>
                <a:ea typeface="+mn-ea"/>
                <a:cs typeface="+mn-cs"/>
              </a:rPr>
            </a:b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6344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4008" y="620688"/>
            <a:ext cx="4176464" cy="4752528"/>
          </a:xfrm>
        </p:spPr>
        <p:txBody>
          <a:bodyPr>
            <a:noAutofit/>
          </a:bodyPr>
          <a:lstStyle/>
          <a:p>
            <a:r>
              <a:rPr lang="ru-RU" sz="4000" smtClean="0">
                <a:solidFill>
                  <a:srgbClr val="FFFF00"/>
                </a:solidFill>
              </a:rPr>
              <a:t>Оно  всегда </a:t>
            </a:r>
            <a:r>
              <a:rPr lang="ru-RU" sz="4000">
                <a:solidFill>
                  <a:srgbClr val="FFFF00"/>
                </a:solidFill>
              </a:rPr>
              <a:t>привлекало взоры </a:t>
            </a:r>
            <a:r>
              <a:rPr lang="ru-RU" sz="4000" smtClean="0">
                <a:solidFill>
                  <a:srgbClr val="FFFF00"/>
                </a:solidFill>
              </a:rPr>
              <a:t>людей., Люди </a:t>
            </a:r>
            <a:r>
              <a:rPr lang="ru-RU" sz="4000">
                <a:solidFill>
                  <a:srgbClr val="FFFF00"/>
                </a:solidFill>
              </a:rPr>
              <a:t>мечтали узнать о космосе как можно больше. </a:t>
            </a:r>
          </a:p>
        </p:txBody>
      </p:sp>
    </p:spTree>
    <p:extLst>
      <p:ext uri="{BB962C8B-B14F-4D97-AF65-F5344CB8AC3E}">
        <p14:creationId xmlns:p14="http://schemas.microsoft.com/office/powerpoint/2010/main" val="4215750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39952" y="274638"/>
            <a:ext cx="4546848" cy="5386610"/>
          </a:xfrm>
        </p:spPr>
        <p:txBody>
          <a:bodyPr>
            <a:normAutofit/>
          </a:bodyPr>
          <a:lstStyle/>
          <a:p>
            <a:r>
              <a:rPr lang="ru-RU" smtClean="0">
                <a:solidFill>
                  <a:srgbClr val="FFFF00"/>
                </a:solidFill>
              </a:rPr>
              <a:t>Звезды нам кажутся совсем маленькими, но на самом деле они очень большие…</a:t>
            </a:r>
            <a:endParaRPr lang="ru-RU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733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4805416" cy="5616624"/>
          </a:xfrm>
        </p:spPr>
        <p:txBody>
          <a:bodyPr>
            <a:normAutofit/>
          </a:bodyPr>
          <a:lstStyle/>
          <a:p>
            <a:r>
              <a:rPr lang="ru-RU" smtClean="0">
                <a:solidFill>
                  <a:srgbClr val="FFFF00"/>
                </a:solidFill>
              </a:rPr>
              <a:t>Ученые придумали специальные приборы – телескопы, с помощью которых они наблюдали за небом.</a:t>
            </a:r>
            <a:endParaRPr lang="ru-RU">
              <a:solidFill>
                <a:srgbClr val="FFFF00"/>
              </a:solidFill>
            </a:endParaRPr>
          </a:p>
        </p:txBody>
      </p:sp>
      <p:pic>
        <p:nvPicPr>
          <p:cNvPr id="5122" name="Picture 2" descr="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16976" y="3068960"/>
            <a:ext cx="3727024" cy="2472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4277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3394720" cy="1143000"/>
          </a:xfrm>
        </p:spPr>
        <p:txBody>
          <a:bodyPr>
            <a:normAutofit fontScale="90000"/>
          </a:bodyPr>
          <a:lstStyle/>
          <a:p>
            <a:r>
              <a:rPr lang="ru-RU" smtClean="0">
                <a:solidFill>
                  <a:srgbClr val="FFFF00"/>
                </a:solidFill>
              </a:rPr>
              <a:t>  Старинный телескоп   </a:t>
            </a:r>
            <a:endParaRPr lang="ru-RU">
              <a:solidFill>
                <a:srgbClr val="FFFF00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520" y="2034806"/>
            <a:ext cx="4104455" cy="3708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16016" y="2034806"/>
            <a:ext cx="4147498" cy="3708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20072" y="188640"/>
            <a:ext cx="33843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rgbClr val="FFFF00"/>
                </a:solidFill>
              </a:rPr>
              <a:t>Современный телескоп</a:t>
            </a:r>
            <a:endParaRPr lang="ru-RU" sz="400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403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274638"/>
            <a:ext cx="4258816" cy="4954562"/>
          </a:xfrm>
        </p:spPr>
        <p:txBody>
          <a:bodyPr>
            <a:normAutofit/>
          </a:bodyPr>
          <a:lstStyle/>
          <a:p>
            <a:r>
              <a:rPr lang="ru-RU" smtClean="0">
                <a:solidFill>
                  <a:srgbClr val="FFFF00"/>
                </a:solidFill>
              </a:rPr>
              <a:t>И вот ученые изобрели первый космический корабль и запустили его в космос!</a:t>
            </a:r>
            <a:endParaRPr lang="ru-RU">
              <a:solidFill>
                <a:srgbClr val="FFFF00"/>
              </a:solidFill>
            </a:endParaRPr>
          </a:p>
        </p:txBody>
      </p:sp>
      <p:pic>
        <p:nvPicPr>
          <p:cNvPr id="3" name="Picture 2" descr="http://77rus.smugmug.com/Military/Memorial-Museum-of/13/799072211_ybpHi-L.jpg"/>
          <p:cNvPicPr>
            <a:picLocks noChangeAspect="1" noChangeArrowheads="1"/>
          </p:cNvPicPr>
          <p:nvPr/>
        </p:nvPicPr>
        <p:blipFill>
          <a:blip r:embed="rId2"/>
          <a:srcRect l="13768" r="17393" b="4918"/>
          <a:stretch>
            <a:fillRect/>
          </a:stretch>
        </p:blipFill>
        <p:spPr bwMode="auto">
          <a:xfrm>
            <a:off x="323528" y="836712"/>
            <a:ext cx="4176464" cy="45222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57245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898776" cy="4738538"/>
          </a:xfrm>
        </p:spPr>
        <p:txBody>
          <a:bodyPr>
            <a:normAutofit/>
          </a:bodyPr>
          <a:lstStyle/>
          <a:p>
            <a:r>
              <a:rPr lang="ru-RU" smtClean="0">
                <a:solidFill>
                  <a:srgbClr val="FFFF00"/>
                </a:solidFill>
              </a:rPr>
              <a:t>Первыми покорили космос две собаки –Белка и Стрелка.</a:t>
            </a:r>
            <a:endParaRPr lang="ru-RU">
              <a:solidFill>
                <a:srgbClr val="FFFF00"/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032" y="692696"/>
            <a:ext cx="4047993" cy="44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415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274638"/>
            <a:ext cx="4114800" cy="5242594"/>
          </a:xfrm>
        </p:spPr>
        <p:txBody>
          <a:bodyPr>
            <a:normAutofit fontScale="90000"/>
          </a:bodyPr>
          <a:lstStyle/>
          <a:p>
            <a:r>
              <a:rPr lang="en-US" smtClean="0">
                <a:solidFill>
                  <a:srgbClr val="FFFF00"/>
                </a:solidFill>
              </a:rPr>
              <a:t>12</a:t>
            </a:r>
            <a:r>
              <a:rPr lang="ru-RU" smtClean="0">
                <a:solidFill>
                  <a:srgbClr val="FFFF00"/>
                </a:solidFill>
              </a:rPr>
              <a:t> апреля</a:t>
            </a:r>
            <a:r>
              <a:rPr lang="en-US" smtClean="0">
                <a:solidFill>
                  <a:srgbClr val="FFFF00"/>
                </a:solidFill>
              </a:rPr>
              <a:t> </a:t>
            </a:r>
            <a:r>
              <a:rPr lang="ru-RU" smtClean="0">
                <a:solidFill>
                  <a:srgbClr val="FFFF00"/>
                </a:solidFill>
              </a:rPr>
              <a:t>1961 года советский космонавт Юрий Алексеевич Гагарин впервые совершил полет вокруг Земли.</a:t>
            </a:r>
            <a:r>
              <a:rPr lang="en-US" smtClean="0">
                <a:solidFill>
                  <a:srgbClr val="FFFF00"/>
                </a:solidFill>
              </a:rPr>
              <a:t> </a:t>
            </a:r>
            <a:endParaRPr lang="ru-RU">
              <a:solidFill>
                <a:srgbClr val="FFFF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9889" y="548680"/>
            <a:ext cx="4403077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1452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64088" y="274638"/>
            <a:ext cx="3456384" cy="4954562"/>
          </a:xfrm>
        </p:spPr>
        <p:txBody>
          <a:bodyPr>
            <a:normAutofit fontScale="90000"/>
          </a:bodyPr>
          <a:lstStyle/>
          <a:p>
            <a:r>
              <a:rPr lang="ru-RU" smtClean="0">
                <a:solidFill>
                  <a:srgbClr val="FFFF00"/>
                </a:solidFill>
              </a:rPr>
              <a:t>Свой   первый полет      Ю.А.Гагарин совершил на космическом корабле «Восток-1»</a:t>
            </a:r>
            <a:endParaRPr lang="ru-RU">
              <a:solidFill>
                <a:srgbClr val="FFFF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7844" y="1412776"/>
            <a:ext cx="5328592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5376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860032" y="274638"/>
            <a:ext cx="4104456" cy="5530626"/>
          </a:xfrm>
        </p:spPr>
        <p:txBody>
          <a:bodyPr>
            <a:normAutofit/>
          </a:bodyPr>
          <a:lstStyle/>
          <a:p>
            <a:r>
              <a:rPr lang="ru-RU" smtClean="0">
                <a:solidFill>
                  <a:srgbClr val="FFFF00"/>
                </a:solidFill>
              </a:rPr>
              <a:t>Вот такой увидел Юрий Гагарин нашу Землю из космического корабля…</a:t>
            </a:r>
            <a:endParaRPr lang="ru-RU">
              <a:solidFill>
                <a:srgbClr val="FFFF0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7" t="5151" r="5920" b="6520"/>
          <a:stretch>
            <a:fillRect/>
          </a:stretch>
        </p:blipFill>
        <p:spPr>
          <a:xfrm>
            <a:off x="644768" y="1336431"/>
            <a:ext cx="3985847" cy="4103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093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FFFF00"/>
                </a:solidFill>
              </a:rPr>
              <a:t>Это     Луна</a:t>
            </a:r>
            <a:endParaRPr lang="ru-RU">
              <a:solidFill>
                <a:srgbClr val="FFFF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17" t="168" r="11259" b="20106"/>
          <a:stretch>
            <a:fillRect/>
          </a:stretch>
        </p:blipFill>
        <p:spPr>
          <a:xfrm>
            <a:off x="1403648" y="1628800"/>
            <a:ext cx="6705600" cy="4395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59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smtClean="0">
                <a:solidFill>
                  <a:srgbClr val="FFFF00"/>
                </a:solidFill>
              </a:rPr>
              <a:t>А вот так выглядит Солнце</a:t>
            </a:r>
            <a:endParaRPr lang="ru-RU" i="1">
              <a:solidFill>
                <a:srgbClr val="FFFF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90" r="11527"/>
          <a:stretch>
            <a:fillRect/>
          </a:stretch>
        </p:blipFill>
        <p:spPr>
          <a:xfrm>
            <a:off x="1763688" y="1412776"/>
            <a:ext cx="5866734" cy="48965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16163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916831"/>
            <a:ext cx="6768752" cy="465448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75656" y="637402"/>
            <a:ext cx="67938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smtClean="0">
                <a:solidFill>
                  <a:srgbClr val="FFFF00"/>
                </a:solidFill>
              </a:rPr>
              <a:t>Вокруг Солнца вращаются все планеты солнечной системы.</a:t>
            </a:r>
            <a:endParaRPr lang="ru-RU" sz="360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233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755576" y="1196752"/>
            <a:ext cx="7776864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smtClean="0">
                <a:solidFill>
                  <a:srgbClr val="FFFF00"/>
                </a:solidFill>
              </a:rPr>
              <a:t>     А  теперь  отдохните  и посмотрите  мультфильм  о первых  собаках,   полетевших в  космос  «Белка  и  Стрелка»</a:t>
            </a:r>
          </a:p>
          <a:p>
            <a:endParaRPr lang="ru-RU" sz="4400" smtClean="0">
              <a:solidFill>
                <a:srgbClr val="FFFF00"/>
              </a:solidFill>
            </a:endParaRPr>
          </a:p>
          <a:p>
            <a:r>
              <a:rPr lang="en-US" sz="3200">
                <a:solidFill>
                  <a:srgbClr val="FFFF00"/>
                </a:solidFill>
              </a:rPr>
              <a:t>https://www.youtube.com/watch?v=G-tzNy4L7uw</a:t>
            </a:r>
            <a:endParaRPr lang="ru-RU" sz="320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040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/>
</p:sld>
</file>

<file path=ppt/tags/tag1.xml><?xml version="1.0" encoding="utf-8"?>
<p:tagLst xmlns:p="http://schemas.openxmlformats.org/presentationml/2006/main">
  <p:tag name="AS_NET" val="4.0.30319.42000"/>
  <p:tag name="AS_OS" val="Microsoft Windows NT 6.2.9200.0"/>
  <p:tag name="AS_RELEASE_DATE" val="2017.01.13"/>
  <p:tag name="AS_TITLE" val="Aspose.Slides for .NET 4.0"/>
  <p:tag name="AS_VERSION" val="16.12.1.0"/>
  <p:tag name="ISPRING_RESOURCE_PATHS_HASH_2" val="1f4d1494e64ce8ea5183f35808e5c6375cc57e"/>
</p:tagLst>
</file>

<file path=ppt/theme/theme1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Template>Elemental</Template>
  <Company>WolfishLair</Company>
  <PresentationFormat>On-screen Show (4:3)</PresentationFormat>
  <Paragraphs>17</Paragraphs>
  <Slides>15</Slides>
  <Notes>0</Notes>
  <TotalTime>827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baseType="lpstr" size="16">
      <vt:lpstr>Тема Office</vt:lpstr>
      <vt:lpstr>КОСМОС ДЛЯ ДЕТЕЙ</vt:lpstr>
      <vt:lpstr>Если  вы  выйдете  ночью  на улицу  и  поднимете голову  вверх,  то  вы  увидите необыкновенно  красивое Звездное   небо. </vt:lpstr>
      <vt:lpstr>Оно  всегда привлекало взоры людей., Люди мечтали узнать о космосе как можно больше. </vt:lpstr>
      <vt:lpstr>Звезды нам кажутся совсем маленькими, но на самом деле они очень большие…</vt:lpstr>
      <vt:lpstr>Ученые придумали специальные приборы – телескопы, с помощью которых они наблюдали за небом.</vt:lpstr>
      <vt:lpstr>  Старинный телескоп   </vt:lpstr>
      <vt:lpstr>И вот ученые изобрели первый космический корабль и запустили его в космос!</vt:lpstr>
      <vt:lpstr>Первыми покорили космос две собаки –Белка и Стрелка.</vt:lpstr>
      <vt:lpstr>12 апреля 1961 года советский космонавт Юрий Алексеевич Гагарин впервые совершил полет вокруг Земли. </vt:lpstr>
      <vt:lpstr>Свой   первый полет      Ю.А.Гагарин совершил на космическом корабле «Восток-1»</vt:lpstr>
      <vt:lpstr>Вот такой увидел Юрий Гагарин нашу Землю из космического корабля…</vt:lpstr>
      <vt:lpstr>Это     Луна</vt:lpstr>
      <vt:lpstr>А вот так выглядит Солнце</vt:lpstr>
      <vt:lpstr>Slide 14</vt:lpstr>
      <vt:lpstr>Slide 15</vt:lpstr>
    </vt:vector>
  </TitlesOfParts>
  <LinksUpToDate>0</LinksUpToDate>
  <SharedDoc>0</SharedDoc>
  <HyperlinksChanged>0</HyperlinksChanged>
  <Application>Aspose.Slides for .NET</Application>
  <AppVersion>16.1201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terms:created xsi:type="dcterms:W3CDTF">2013-02-26T18:13:19Z</dcterms:created>
  <dcterms:modified xsi:type="dcterms:W3CDTF">2020-04-09T20:17:20Z</dcterms:modified>
</cp:coreProperties>
</file>