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9" r:id="rId4"/>
    <p:sldId id="260" r:id="rId5"/>
    <p:sldId id="261" r:id="rId6"/>
    <p:sldId id="268" r:id="rId7"/>
    <p:sldId id="267" r:id="rId8"/>
    <p:sldId id="263" r:id="rId9"/>
    <p:sldId id="264" r:id="rId10"/>
    <p:sldId id="265" r:id="rId11"/>
    <p:sldId id="273" r:id="rId12"/>
    <p:sldId id="270" r:id="rId13"/>
    <p:sldId id="271" r:id="rId14"/>
    <p:sldId id="274" r:id="rId15"/>
    <p:sldId id="282" r:id="rId16"/>
    <p:sldId id="280" r:id="rId17"/>
    <p:sldId id="277" r:id="rId18"/>
    <p:sldId id="278" r:id="rId19"/>
    <p:sldId id="279" r:id="rId20"/>
    <p:sldId id="285" r:id="rId21"/>
    <p:sldId id="289" r:id="rId22"/>
    <p:sldId id="291" r:id="rId23"/>
    <p:sldId id="290" r:id="rId24"/>
    <p:sldId id="288" r:id="rId25"/>
    <p:sldId id="28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6600"/>
    <a:srgbClr val="000066"/>
    <a:srgbClr val="009900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13" autoAdjust="0"/>
  </p:normalViewPr>
  <p:slideViewPr>
    <p:cSldViewPr>
      <p:cViewPr>
        <p:scale>
          <a:sx n="55" d="100"/>
          <a:sy n="55" d="100"/>
        </p:scale>
        <p:origin x="1836" y="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788C63-F9FF-4F1C-8DEC-B7C5A725513B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68F277-EDEC-4C4A-8064-F10491C920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ABD42-09FF-4063-9FDC-20BB45BA022A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956B-169D-4C5F-897C-697DD2019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ABD42-09FF-4063-9FDC-20BB45BA022A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956B-169D-4C5F-897C-697DD2019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ABD42-09FF-4063-9FDC-20BB45BA022A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956B-169D-4C5F-897C-697DD2019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ABD42-09FF-4063-9FDC-20BB45BA022A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956B-169D-4C5F-897C-697DD2019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ABD42-09FF-4063-9FDC-20BB45BA022A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956B-169D-4C5F-897C-697DD2019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ABD42-09FF-4063-9FDC-20BB45BA022A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956B-169D-4C5F-897C-697DD2019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ABD42-09FF-4063-9FDC-20BB45BA022A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956B-169D-4C5F-897C-697DD2019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ABD42-09FF-4063-9FDC-20BB45BA022A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956B-169D-4C5F-897C-697DD2019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ABD42-09FF-4063-9FDC-20BB45BA022A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956B-169D-4C5F-897C-697DD2019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ABD42-09FF-4063-9FDC-20BB45BA022A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956B-169D-4C5F-897C-697DD2019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ABD42-09FF-4063-9FDC-20BB45BA022A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956B-169D-4C5F-897C-697DD2019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ABD42-09FF-4063-9FDC-20BB45BA022A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956B-169D-4C5F-897C-697DD2019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Documents\Юлина папка\Патриотическое воспитание\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928662" y="2214554"/>
            <a:ext cx="750099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Актуальность нравственно-патриотического воспитания детей старшего дошкольного возраста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Documents\Юлина папка\Патриотическое воспитание\scree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214291"/>
            <a:ext cx="8358246" cy="13849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00CC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00CC"/>
                </a:solidFill>
              </a:rPr>
              <a:t>ПРЕДМЕТНО-ПРОСТРАНСТВЕННАЯ </a:t>
            </a:r>
          </a:p>
          <a:p>
            <a:pPr algn="ctr"/>
            <a:r>
              <a:rPr lang="ru-RU" sz="2400" b="1" dirty="0" smtClean="0">
                <a:solidFill>
                  <a:srgbClr val="0000CC"/>
                </a:solidFill>
              </a:rPr>
              <a:t>РАЗВИВАЮЩАЯ СРЕДА ГРУППЫ</a:t>
            </a:r>
          </a:p>
          <a:p>
            <a:pPr algn="ctr"/>
            <a:endParaRPr lang="ru-RU" b="1" dirty="0">
              <a:solidFill>
                <a:srgbClr val="0000CC"/>
              </a:solidFill>
            </a:endParaRPr>
          </a:p>
        </p:txBody>
      </p:sp>
      <p:pic>
        <p:nvPicPr>
          <p:cNvPr id="1026" name="Picture 2" descr="F:\Патриотическое воспитание\20211126_073517.jpg"/>
          <p:cNvPicPr>
            <a:picLocks noChangeAspect="1" noChangeArrowheads="1"/>
          </p:cNvPicPr>
          <p:nvPr/>
        </p:nvPicPr>
        <p:blipFill>
          <a:blip r:embed="rId3" cstate="print"/>
          <a:srcRect t="21874" r="2673" b="5208"/>
          <a:stretch>
            <a:fillRect/>
          </a:stretch>
        </p:blipFill>
        <p:spPr bwMode="auto">
          <a:xfrm>
            <a:off x="2714612" y="2000240"/>
            <a:ext cx="2644367" cy="3429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F:\Патриотическое воспитание\20211126_150240.jpg"/>
          <p:cNvPicPr>
            <a:picLocks noChangeAspect="1" noChangeArrowheads="1"/>
          </p:cNvPicPr>
          <p:nvPr/>
        </p:nvPicPr>
        <p:blipFill>
          <a:blip r:embed="rId4" cstate="print"/>
          <a:srcRect l="19531" t="2673" r="27344"/>
          <a:stretch>
            <a:fillRect/>
          </a:stretch>
        </p:blipFill>
        <p:spPr bwMode="auto">
          <a:xfrm rot="5400000">
            <a:off x="-203446" y="2846595"/>
            <a:ext cx="3121471" cy="24288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F:\Патриотическое воспитание\20211126_150530.jpg"/>
          <p:cNvPicPr>
            <a:picLocks noChangeAspect="1" noChangeArrowheads="1"/>
          </p:cNvPicPr>
          <p:nvPr/>
        </p:nvPicPr>
        <p:blipFill>
          <a:blip r:embed="rId5" cstate="print"/>
          <a:srcRect l="9375" t="2673" r="14843" b="9434"/>
          <a:stretch>
            <a:fillRect/>
          </a:stretch>
        </p:blipFill>
        <p:spPr bwMode="auto">
          <a:xfrm>
            <a:off x="5572132" y="4143380"/>
            <a:ext cx="3357586" cy="24288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9" name="Picture 5" descr="F:\Патриотическое воспитание\20211126_150738.jpg"/>
          <p:cNvPicPr>
            <a:picLocks noChangeAspect="1" noChangeArrowheads="1"/>
          </p:cNvPicPr>
          <p:nvPr/>
        </p:nvPicPr>
        <p:blipFill>
          <a:blip r:embed="rId6" cstate="print"/>
          <a:srcRect l="14844" r="18749" b="8726"/>
          <a:stretch>
            <a:fillRect/>
          </a:stretch>
        </p:blipFill>
        <p:spPr bwMode="auto">
          <a:xfrm>
            <a:off x="5429256" y="1643050"/>
            <a:ext cx="3639381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Documents\Юлина папка\Патриотическое воспитание\scree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F:\Патриотическое воспитание\20211129_193721.jpg"/>
          <p:cNvPicPr>
            <a:picLocks noChangeAspect="1" noChangeArrowheads="1"/>
          </p:cNvPicPr>
          <p:nvPr/>
        </p:nvPicPr>
        <p:blipFill>
          <a:blip r:embed="rId3" cstate="print"/>
          <a:srcRect l="6250" t="7744" r="10937"/>
          <a:stretch>
            <a:fillRect/>
          </a:stretch>
        </p:blipFill>
        <p:spPr bwMode="auto">
          <a:xfrm>
            <a:off x="1714480" y="3500438"/>
            <a:ext cx="6786610" cy="29209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 descr="F:\Патриотическое воспитание\20211129_193405.jpg"/>
          <p:cNvPicPr>
            <a:picLocks noChangeAspect="1" noChangeArrowheads="1"/>
          </p:cNvPicPr>
          <p:nvPr/>
        </p:nvPicPr>
        <p:blipFill>
          <a:blip r:embed="rId4" cstate="print"/>
          <a:srcRect l="15625" t="6053" r="19531"/>
          <a:stretch>
            <a:fillRect/>
          </a:stretch>
        </p:blipFill>
        <p:spPr bwMode="auto">
          <a:xfrm>
            <a:off x="1714480" y="285728"/>
            <a:ext cx="6858048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Documents\Юлина папка\Патриотическое воспитание\scree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2000232" y="214290"/>
            <a:ext cx="6500858" cy="114300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Моя семья.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Мир человека начинается с семьи.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1500174"/>
            <a:ext cx="4071966" cy="12003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altLang="ru-RU" b="1" i="1" dirty="0" smtClean="0">
                <a:solidFill>
                  <a:srgbClr val="002060"/>
                </a:solidFill>
              </a:rPr>
              <a:t>Семья – поистине высокое творенье.</a:t>
            </a:r>
          </a:p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altLang="ru-RU" b="1" i="1" dirty="0" smtClean="0">
                <a:solidFill>
                  <a:srgbClr val="002060"/>
                </a:solidFill>
              </a:rPr>
              <a:t>Она заслон надёжный и причал.</a:t>
            </a:r>
          </a:p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altLang="ru-RU" b="1" i="1" dirty="0" smtClean="0">
                <a:solidFill>
                  <a:srgbClr val="002060"/>
                </a:solidFill>
              </a:rPr>
              <a:t>Она даёт призванье и рожденье.</a:t>
            </a:r>
          </a:p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altLang="ru-RU" b="1" i="1" dirty="0" smtClean="0">
                <a:solidFill>
                  <a:srgbClr val="002060"/>
                </a:solidFill>
              </a:rPr>
              <a:t>Семья для всех – основа всех начал</a:t>
            </a:r>
            <a:r>
              <a:rPr lang="ru-RU" altLang="ru-RU" b="1" i="1" dirty="0" smtClean="0">
                <a:solidFill>
                  <a:srgbClr val="006600"/>
                </a:solidFill>
              </a:rPr>
              <a:t>.</a:t>
            </a:r>
          </a:p>
        </p:txBody>
      </p:sp>
      <p:pic>
        <p:nvPicPr>
          <p:cNvPr id="4098" name="Picture 2" descr="F:\Патриотическое воспитание\20211129_192720.jpg"/>
          <p:cNvPicPr>
            <a:picLocks noChangeAspect="1" noChangeArrowheads="1"/>
          </p:cNvPicPr>
          <p:nvPr/>
        </p:nvPicPr>
        <p:blipFill>
          <a:blip r:embed="rId3" cstate="print"/>
          <a:srcRect l="13861" t="2142" r="15842" b="-2821"/>
          <a:stretch>
            <a:fillRect/>
          </a:stretch>
        </p:blipFill>
        <p:spPr bwMode="auto">
          <a:xfrm>
            <a:off x="5429256" y="1428736"/>
            <a:ext cx="3286180" cy="217535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 descr="F:\Патриотическое воспитание\20211129_192730.jpg"/>
          <p:cNvPicPr>
            <a:picLocks noChangeAspect="1" noChangeArrowheads="1"/>
          </p:cNvPicPr>
          <p:nvPr/>
        </p:nvPicPr>
        <p:blipFill>
          <a:blip r:embed="rId4" cstate="print"/>
          <a:srcRect l="15625" t="7743" r="14844"/>
          <a:stretch>
            <a:fillRect/>
          </a:stretch>
        </p:blipFill>
        <p:spPr bwMode="auto">
          <a:xfrm>
            <a:off x="142844" y="3357562"/>
            <a:ext cx="3643338" cy="27146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1" name="Picture 5" descr="https://sun9-12.userapi.com/impg/KvwBNmJ_orBXFeg7q6NnhV1_AAGv2b6qVvhMGQ/k_BGsesg1q4.jpg?size=739x1600&amp;quality=96&amp;sign=3d75f82157cb22ce44683a9df1824004&amp;type=album"/>
          <p:cNvPicPr>
            <a:picLocks noChangeAspect="1" noChangeArrowheads="1"/>
          </p:cNvPicPr>
          <p:nvPr/>
        </p:nvPicPr>
        <p:blipFill>
          <a:blip r:embed="rId5" cstate="print"/>
          <a:srcRect t="20343" b="31375"/>
          <a:stretch>
            <a:fillRect/>
          </a:stretch>
        </p:blipFill>
        <p:spPr bwMode="auto">
          <a:xfrm>
            <a:off x="4716016" y="3743752"/>
            <a:ext cx="2786082" cy="28442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Documents\Юлина папка\Патриотическое воспитание\scree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2285984" y="285728"/>
            <a:ext cx="5643602" cy="107157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</a:rPr>
              <a:t> Мой детский сад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500174"/>
            <a:ext cx="6286544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altLang="ru-RU" b="1" i="1" dirty="0" smtClean="0">
                <a:solidFill>
                  <a:srgbClr val="002060"/>
                </a:solidFill>
              </a:rPr>
              <a:t>В детском саду учат детей добру, зла не делать никому.</a:t>
            </a:r>
          </a:p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altLang="ru-RU" b="1" i="1" dirty="0" smtClean="0">
                <a:solidFill>
                  <a:srgbClr val="002060"/>
                </a:solidFill>
              </a:rPr>
              <a:t>Отвагу, смелость проявлять.</a:t>
            </a:r>
          </a:p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altLang="ru-RU" b="1" i="1" dirty="0" smtClean="0">
                <a:solidFill>
                  <a:srgbClr val="002060"/>
                </a:solidFill>
              </a:rPr>
              <a:t>Младшим помогать, старших почитать.</a:t>
            </a:r>
            <a:endParaRPr lang="ru-RU" altLang="ru-RU" b="1" i="1" dirty="0">
              <a:solidFill>
                <a:srgbClr val="002060"/>
              </a:solidFill>
            </a:endParaRPr>
          </a:p>
        </p:txBody>
      </p:sp>
      <p:pic>
        <p:nvPicPr>
          <p:cNvPr id="9217" name="Picture 1" descr="F:\Патриотическое воспитание\20211125_1755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500306"/>
            <a:ext cx="3286148" cy="3714776"/>
          </a:xfrm>
          <a:prstGeom prst="rect">
            <a:avLst/>
          </a:prstGeom>
          <a:noFill/>
        </p:spPr>
      </p:pic>
      <p:pic>
        <p:nvPicPr>
          <p:cNvPr id="9218" name="Picture 2" descr="F:\Патриотическое воспитание\20211125_1805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2928934"/>
            <a:ext cx="3303488" cy="3696557"/>
          </a:xfrm>
          <a:prstGeom prst="rect">
            <a:avLst/>
          </a:prstGeom>
          <a:noFill/>
        </p:spPr>
      </p:pic>
      <p:pic>
        <p:nvPicPr>
          <p:cNvPr id="11266" name="Picture 2" descr="https://sun9-73.userapi.com/impg/e5yvlzRBE8C3WC3r_Zz0rw0VfbmnQhGZg_gj_Q/QPjdOAkFrM8.jpg?size=739x1600&amp;quality=96&amp;sign=ca3a35f4739bb45ad4b8851d238b90bf&amp;type=album"/>
          <p:cNvPicPr>
            <a:picLocks noChangeAspect="1" noChangeArrowheads="1"/>
          </p:cNvPicPr>
          <p:nvPr/>
        </p:nvPicPr>
        <p:blipFill>
          <a:blip r:embed="rId5" cstate="print"/>
          <a:srcRect l="1861" t="19132" r="3198" b="2959"/>
          <a:stretch>
            <a:fillRect/>
          </a:stretch>
        </p:blipFill>
        <p:spPr bwMode="auto">
          <a:xfrm>
            <a:off x="7000892" y="1714488"/>
            <a:ext cx="2000264" cy="3429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Documents\Юлина папка\Патриотическое воспитание\scree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1928794" y="357166"/>
            <a:ext cx="5214974" cy="8572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9900"/>
                </a:solidFill>
              </a:rPr>
              <a:t>Моя малая Родина</a:t>
            </a:r>
            <a:endParaRPr lang="ru-RU" sz="3200" b="1" dirty="0">
              <a:solidFill>
                <a:srgbClr val="0099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285860"/>
            <a:ext cx="7643866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altLang="ru-RU" b="1" i="1" dirty="0" smtClean="0">
                <a:solidFill>
                  <a:srgbClr val="002060"/>
                </a:solidFill>
                <a:latin typeface="Arial" charset="0"/>
              </a:rPr>
              <a:t>Родина – это город, в котором живет человек, и улица, на которой стоит его дом, и деревце под окном, и пение птички: все это Родина.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588" y="2430793"/>
            <a:ext cx="4165398" cy="29752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4272" y="3124855"/>
            <a:ext cx="3934192" cy="30904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Documents\Юлина папка\Патриотическое воспитание\scree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1714480" y="214290"/>
            <a:ext cx="6072230" cy="10001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6600"/>
                </a:solidFill>
              </a:rPr>
              <a:t>Мой родной край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1428736"/>
            <a:ext cx="6072214" cy="120032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altLang="ru-RU" b="1" i="1" dirty="0" smtClean="0">
                <a:solidFill>
                  <a:srgbClr val="002060"/>
                </a:solidFill>
                <a:latin typeface="Arial" charset="0"/>
              </a:rPr>
              <a:t>Эту истину знаю от роду. </a:t>
            </a:r>
          </a:p>
          <a:p>
            <a:r>
              <a:rPr lang="ru-RU" altLang="ru-RU" b="1" i="1" dirty="0" smtClean="0">
                <a:solidFill>
                  <a:srgbClr val="002060"/>
                </a:solidFill>
                <a:latin typeface="Arial" charset="0"/>
              </a:rPr>
              <a:t>И её никогда не таю:</a:t>
            </a:r>
          </a:p>
          <a:p>
            <a:r>
              <a:rPr lang="ru-RU" altLang="ru-RU" b="1" i="1" dirty="0" smtClean="0">
                <a:solidFill>
                  <a:srgbClr val="002060"/>
                </a:solidFill>
                <a:latin typeface="Arial" charset="0"/>
              </a:rPr>
              <a:t>Кто не любит родную природу,</a:t>
            </a:r>
          </a:p>
          <a:p>
            <a:r>
              <a:rPr lang="ru-RU" altLang="ru-RU" b="1" i="1" dirty="0" smtClean="0">
                <a:solidFill>
                  <a:srgbClr val="002060"/>
                </a:solidFill>
                <a:latin typeface="Arial" charset="0"/>
              </a:rPr>
              <a:t>Тот не любит Отчизну свою.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0595" y="3284984"/>
            <a:ext cx="4088308" cy="23002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62405" y="2843379"/>
            <a:ext cx="4085184" cy="2723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Documents\Юлина папка\Патриотическое воспитание\scree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2357422" y="285728"/>
            <a:ext cx="5500726" cy="107157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Родная страна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357298"/>
            <a:ext cx="6072214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b="1" i="1" dirty="0" smtClean="0">
                <a:solidFill>
                  <a:srgbClr val="002060"/>
                </a:solidFill>
                <a:latin typeface="Arial" charset="0"/>
              </a:rPr>
              <a:t>Широка страна моя родная,</a:t>
            </a:r>
          </a:p>
          <a:p>
            <a:pPr>
              <a:spcBef>
                <a:spcPct val="0"/>
              </a:spcBef>
            </a:pPr>
            <a:r>
              <a:rPr lang="ru-RU" altLang="ru-RU" b="1" i="1" dirty="0" smtClean="0">
                <a:solidFill>
                  <a:srgbClr val="002060"/>
                </a:solidFill>
                <a:latin typeface="Arial" charset="0"/>
              </a:rPr>
              <a:t>Много в ней лесов, полей и рек,</a:t>
            </a:r>
          </a:p>
          <a:p>
            <a:pPr>
              <a:spcBef>
                <a:spcPct val="0"/>
              </a:spcBef>
            </a:pPr>
            <a:r>
              <a:rPr lang="ru-RU" altLang="ru-RU" b="1" i="1" dirty="0" smtClean="0">
                <a:solidFill>
                  <a:srgbClr val="002060"/>
                </a:solidFill>
                <a:latin typeface="Arial" charset="0"/>
              </a:rPr>
              <a:t>Я другой такой страны не знаю,</a:t>
            </a:r>
          </a:p>
          <a:p>
            <a:pPr>
              <a:spcBef>
                <a:spcPct val="0"/>
              </a:spcBef>
            </a:pPr>
            <a:r>
              <a:rPr lang="ru-RU" altLang="ru-RU" b="1" i="1" dirty="0" smtClean="0">
                <a:solidFill>
                  <a:srgbClr val="002060"/>
                </a:solidFill>
                <a:latin typeface="Arial" charset="0"/>
              </a:rPr>
              <a:t>Где так вольно дышит человек.</a:t>
            </a:r>
          </a:p>
        </p:txBody>
      </p:sp>
      <p:pic>
        <p:nvPicPr>
          <p:cNvPr id="5124" name="Picture 4" descr="F:\Патриотическое воспитание\IMG-20211126-WA0003.jpg"/>
          <p:cNvPicPr>
            <a:picLocks noChangeAspect="1" noChangeArrowheads="1"/>
          </p:cNvPicPr>
          <p:nvPr/>
        </p:nvPicPr>
        <p:blipFill>
          <a:blip r:embed="rId3"/>
          <a:srcRect l="8593" t="7291" r="20312" b="8333"/>
          <a:stretch>
            <a:fillRect/>
          </a:stretch>
        </p:blipFill>
        <p:spPr bwMode="auto">
          <a:xfrm>
            <a:off x="1357290" y="2714620"/>
            <a:ext cx="6929486" cy="385765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Documents\Юлина папка\Патриотическое воспитание\scree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69" y="-99392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28728" y="428604"/>
            <a:ext cx="5929354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Родная культура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142984"/>
            <a:ext cx="4643470" cy="121444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i="1" dirty="0" smtClean="0"/>
              <a:t>Я так люблю великую Россию,</a:t>
            </a:r>
            <a:br>
              <a:rPr lang="ru-RU" b="1" i="1" dirty="0" smtClean="0"/>
            </a:br>
            <a:r>
              <a:rPr lang="ru-RU" b="1" i="1" dirty="0" smtClean="0"/>
              <a:t>И то, что по наследству перешло.</a:t>
            </a:r>
            <a:br>
              <a:rPr lang="ru-RU" b="1" i="1" dirty="0" smtClean="0"/>
            </a:br>
            <a:r>
              <a:rPr lang="ru-RU" b="1" i="1" dirty="0" smtClean="0"/>
              <a:t>Мы славимся не только русской силой,</a:t>
            </a:r>
            <a:br>
              <a:rPr lang="ru-RU" b="1" i="1" dirty="0" smtClean="0"/>
            </a:br>
            <a:r>
              <a:rPr lang="ru-RU" b="1" i="1" dirty="0" smtClean="0"/>
              <a:t>Но и традицией народа своего.</a:t>
            </a:r>
            <a:endParaRPr lang="ru-RU" b="1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381" y="2561118"/>
            <a:ext cx="4363244" cy="29077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9162" y="1566564"/>
            <a:ext cx="3156751" cy="22465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0018" y="3975808"/>
            <a:ext cx="3324444" cy="24913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Documents\Юлина папка\Патриотическое воспитание\scree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14480" y="142852"/>
            <a:ext cx="571504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ПРАЗДНИКИ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196" name="Picture 4" descr="https://sun9-11.userapi.com/impg/g5srRMLO03ExJaiQQht29ygXuSSJQ3J5HXcLfg/0MiI7IW032s.jpg?size=2560x1707&amp;quality=95&amp;sign=690564474c7d8125e3d645f1ef8810e5&amp;type=album"/>
          <p:cNvPicPr>
            <a:picLocks noChangeAspect="1" noChangeArrowheads="1"/>
          </p:cNvPicPr>
          <p:nvPr/>
        </p:nvPicPr>
        <p:blipFill>
          <a:blip r:embed="rId3" cstate="print"/>
          <a:srcRect l="8444" t="21969" r="12454" b="22574"/>
          <a:stretch>
            <a:fillRect/>
          </a:stretch>
        </p:blipFill>
        <p:spPr bwMode="auto">
          <a:xfrm>
            <a:off x="1428728" y="928670"/>
            <a:ext cx="6786610" cy="29657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9" name="Picture 7" descr="https://sun9-66.userapi.com/impg/JCBrN7Zli72-0EDLYlusCTVGsN7w6hBC2zMxhw/67YHgtCrly8.jpg?size=1024x576&amp;quality=96&amp;sign=afc151fe91a19f2d9d8b5020478001e8&amp;type=album"/>
          <p:cNvPicPr>
            <a:picLocks noChangeAspect="1" noChangeArrowheads="1"/>
          </p:cNvPicPr>
          <p:nvPr/>
        </p:nvPicPr>
        <p:blipFill>
          <a:blip r:embed="rId4"/>
          <a:srcRect l="13184" t="18229" r="17968" b="17969"/>
          <a:stretch>
            <a:fillRect/>
          </a:stretch>
        </p:blipFill>
        <p:spPr bwMode="auto">
          <a:xfrm>
            <a:off x="2928926" y="4357694"/>
            <a:ext cx="4500594" cy="23027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Documents\Юлина папка\Патриотическое воспитание\scree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357158" y="214290"/>
            <a:ext cx="8358246" cy="121444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</a:rPr>
              <a:t>Наша Армия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1500175"/>
            <a:ext cx="4143404" cy="120032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b="1" i="1" dirty="0" smtClean="0">
                <a:solidFill>
                  <a:srgbClr val="002060"/>
                </a:solidFill>
              </a:rPr>
              <a:t>Наша армия родная</a:t>
            </a:r>
            <a:br>
              <a:rPr lang="ru-RU" altLang="ru-RU" b="1" i="1" dirty="0" smtClean="0">
                <a:solidFill>
                  <a:srgbClr val="002060"/>
                </a:solidFill>
              </a:rPr>
            </a:br>
            <a:r>
              <a:rPr lang="ru-RU" altLang="ru-RU" b="1" i="1" dirty="0" smtClean="0">
                <a:solidFill>
                  <a:srgbClr val="002060"/>
                </a:solidFill>
              </a:rPr>
              <a:t>стережёт покой страны,</a:t>
            </a:r>
            <a:br>
              <a:rPr lang="ru-RU" altLang="ru-RU" b="1" i="1" dirty="0" smtClean="0">
                <a:solidFill>
                  <a:srgbClr val="002060"/>
                </a:solidFill>
              </a:rPr>
            </a:br>
            <a:r>
              <a:rPr lang="ru-RU" altLang="ru-RU" b="1" i="1" dirty="0" smtClean="0">
                <a:solidFill>
                  <a:srgbClr val="002060"/>
                </a:solidFill>
              </a:rPr>
              <a:t>чтоб мы жили бед , не зная,</a:t>
            </a:r>
            <a:br>
              <a:rPr lang="ru-RU" altLang="ru-RU" b="1" i="1" dirty="0" smtClean="0">
                <a:solidFill>
                  <a:srgbClr val="002060"/>
                </a:solidFill>
              </a:rPr>
            </a:br>
            <a:r>
              <a:rPr lang="ru-RU" altLang="ru-RU" b="1" i="1" dirty="0" smtClean="0">
                <a:solidFill>
                  <a:srgbClr val="002060"/>
                </a:solidFill>
              </a:rPr>
              <a:t>чтобы не было войны. </a:t>
            </a:r>
            <a:endParaRPr lang="ru-RU" altLang="ru-RU" b="1" i="1" dirty="0">
              <a:solidFill>
                <a:srgbClr val="002060"/>
              </a:solidFill>
            </a:endParaRPr>
          </a:p>
        </p:txBody>
      </p:sp>
      <p:pic>
        <p:nvPicPr>
          <p:cNvPr id="7169" name="Picture 1" descr="F:\Патриотическое воспитание\20200430_165445.jpg"/>
          <p:cNvPicPr>
            <a:picLocks noChangeAspect="1" noChangeArrowheads="1"/>
          </p:cNvPicPr>
          <p:nvPr/>
        </p:nvPicPr>
        <p:blipFill>
          <a:blip r:embed="rId3" cstate="print"/>
          <a:srcRect l="11719" t="7743" r="12500" b="12814"/>
          <a:stretch>
            <a:fillRect/>
          </a:stretch>
        </p:blipFill>
        <p:spPr bwMode="auto">
          <a:xfrm>
            <a:off x="3428992" y="4643446"/>
            <a:ext cx="4500594" cy="18949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70" name="Picture 2" descr="F:\Патриотическое воспитание\20211129_193721.jpg"/>
          <p:cNvPicPr>
            <a:picLocks noChangeAspect="1" noChangeArrowheads="1"/>
          </p:cNvPicPr>
          <p:nvPr/>
        </p:nvPicPr>
        <p:blipFill>
          <a:blip r:embed="rId4" cstate="print"/>
          <a:srcRect l="6250" t="6053" r="6250"/>
          <a:stretch>
            <a:fillRect/>
          </a:stretch>
        </p:blipFill>
        <p:spPr bwMode="auto">
          <a:xfrm>
            <a:off x="4643438" y="2214554"/>
            <a:ext cx="4286280" cy="21431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71" name="Picture 3" descr="F:\Патриотическое воспитание\20211129_193410.jpg"/>
          <p:cNvPicPr>
            <a:picLocks noChangeAspect="1" noChangeArrowheads="1"/>
          </p:cNvPicPr>
          <p:nvPr/>
        </p:nvPicPr>
        <p:blipFill>
          <a:blip r:embed="rId5" cstate="print"/>
          <a:srcRect l="14062" r="14844"/>
          <a:stretch>
            <a:fillRect/>
          </a:stretch>
        </p:blipFill>
        <p:spPr bwMode="auto">
          <a:xfrm>
            <a:off x="357158" y="2786058"/>
            <a:ext cx="4143404" cy="18546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Documents\Юлина папка\Патриотическое воспитание\scree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3143248"/>
            <a:ext cx="71438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Поэт </a:t>
            </a:r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Константин Симонов </a:t>
            </a:r>
            <a:r>
              <a:rPr lang="ru-RU" sz="28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своем стихотворении </a:t>
            </a:r>
            <a:r>
              <a:rPr lang="ru-RU" sz="28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«Родина» пишет:</a:t>
            </a:r>
            <a:br>
              <a:rPr lang="ru-RU" sz="28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«Ты вспоминаешь не страну большую, которую изъездил и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узнал,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вспоминаешь Родину, такую, какой ее ты с детства увидал».</a:t>
            </a:r>
          </a:p>
        </p:txBody>
      </p:sp>
      <p:pic>
        <p:nvPicPr>
          <p:cNvPr id="2052" name="Picture 4" descr="https://na5.club/wp-content/uploads/2020/04/stihi-o-rodine-russkih-poetov-.jpg"/>
          <p:cNvPicPr>
            <a:picLocks noChangeAspect="1" noChangeArrowheads="1"/>
          </p:cNvPicPr>
          <p:nvPr/>
        </p:nvPicPr>
        <p:blipFill>
          <a:blip r:embed="rId3"/>
          <a:srcRect l="7984" t="17300" b="5808"/>
          <a:stretch>
            <a:fillRect/>
          </a:stretch>
        </p:blipFill>
        <p:spPr bwMode="auto">
          <a:xfrm>
            <a:off x="214282" y="142852"/>
            <a:ext cx="8501122" cy="278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Documents\Юлина папка\Патриотическое воспитание\scree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428596" y="285728"/>
            <a:ext cx="8358246" cy="114300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ВЗАИМОДЕЙСТВИЕ С РОДИТЕЛЯМИ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2" descr="https://sun9-73.userapi.com/impg/jFDlq15WxXQKKWcN6qYIDIg-4Q9KbkDsR0It2w/1Ll5NzdUIwo.jpg?size=1600x739&amp;quality=96&amp;sign=b6a4918aea084972d1860ef88aea8454&amp;type=album"/>
          <p:cNvPicPr>
            <a:picLocks noChangeAspect="1" noChangeArrowheads="1"/>
          </p:cNvPicPr>
          <p:nvPr/>
        </p:nvPicPr>
        <p:blipFill>
          <a:blip r:embed="rId3" cstate="print"/>
          <a:srcRect l="6839" t="7404" r="5394"/>
          <a:stretch>
            <a:fillRect/>
          </a:stretch>
        </p:blipFill>
        <p:spPr bwMode="auto">
          <a:xfrm>
            <a:off x="1428728" y="4286256"/>
            <a:ext cx="3571900" cy="206500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Picture 4" descr="https://sun9-79.userapi.com/impg/bg2vvwerBKZU2lsnZO4h-HVDJXiLzUj_-NJK9A/C6YRNqqLRKA.jpg?size=739x1600&amp;quality=96&amp;sign=d57c40bbaaf7e7825a87671c9f8f19c9&amp;type=album"/>
          <p:cNvPicPr>
            <a:picLocks noChangeAspect="1" noChangeArrowheads="1"/>
          </p:cNvPicPr>
          <p:nvPr/>
        </p:nvPicPr>
        <p:blipFill>
          <a:blip r:embed="rId4" cstate="print"/>
          <a:srcRect t="19970" r="14592" b="21531"/>
          <a:stretch>
            <a:fillRect/>
          </a:stretch>
        </p:blipFill>
        <p:spPr bwMode="auto">
          <a:xfrm rot="16200000">
            <a:off x="6001963" y="4356491"/>
            <a:ext cx="2283612" cy="22860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73" name="Picture 1" descr="F:\Патриотическое воспитание\IMG-20211201-WA000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28794" y="1571612"/>
            <a:ext cx="5715040" cy="25003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Documents\Юлина папка\Патриотическое воспитание\scree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85852" y="285728"/>
            <a:ext cx="7358114" cy="187743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Инновационные  технологии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Нравственно-патриотического воспитания дошкольников</a:t>
            </a:r>
          </a:p>
          <a:p>
            <a:pPr algn="ctr"/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00034" y="2285992"/>
            <a:ext cx="814393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Т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ехнологии проектирования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являются эффективным способом развивающего, личностно - ориентированного взаимодействия взрослого и ребенка. Стремление к исследованиям, поисковая активность — естественное состояние ребенка дошкольного возраста. Детям свойственна потребность в получении и переработке информации. Для ребенка исследовательская деятельность связана с неопределенностью, открытиями, эмоциональными переживаниями.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1472" y="1785926"/>
            <a:ext cx="3429024" cy="50006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МЕТОД ПРОЕКТОВ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Documents\Юлина папка\Патриотическое воспитание\scree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1928794" y="357166"/>
            <a:ext cx="5857916" cy="92869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ТЕХНОЛОГИЯ МИНИ-МУЗЕЕВ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85720" y="1571612"/>
            <a:ext cx="8572560" cy="1769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Музейная педагогика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является инновационной технологией в сфере личностного воспитания детей, создающая условия погружения личности в специально организованную предметно-пространственную среду.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омогает приобщать детей к истокам народной и национальной культуры.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6082" name="Picture 2" descr="F:\Патриотическое воспитание\IMG-bde5af2f8430ba31ac0b84a816a3b607-V.jpg"/>
          <p:cNvPicPr>
            <a:picLocks noChangeAspect="1" noChangeArrowheads="1"/>
          </p:cNvPicPr>
          <p:nvPr/>
        </p:nvPicPr>
        <p:blipFill>
          <a:blip r:embed="rId3"/>
          <a:srcRect t="13542" b="16666"/>
          <a:stretch>
            <a:fillRect/>
          </a:stretch>
        </p:blipFill>
        <p:spPr bwMode="auto">
          <a:xfrm>
            <a:off x="5929322" y="3214686"/>
            <a:ext cx="2795672" cy="34687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6083" name="Picture 3" descr="F:\Патриотическое воспитание\C8hm-fY_AWg.jpg"/>
          <p:cNvPicPr>
            <a:picLocks noChangeAspect="1" noChangeArrowheads="1"/>
          </p:cNvPicPr>
          <p:nvPr/>
        </p:nvPicPr>
        <p:blipFill>
          <a:blip r:embed="rId4" cstate="print"/>
          <a:srcRect l="7031" t="7734" r="4687" b="11116"/>
          <a:stretch>
            <a:fillRect/>
          </a:stretch>
        </p:blipFill>
        <p:spPr bwMode="auto">
          <a:xfrm>
            <a:off x="500034" y="3214686"/>
            <a:ext cx="5045310" cy="21431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Documents\Юлина папка\Патриотическое воспитание\scree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1928794" y="357166"/>
            <a:ext cx="5857916" cy="92869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ИКТ –технология 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285720" y="1643050"/>
            <a:ext cx="778674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rgbClr val="000000"/>
                </a:solidFill>
                <a:latin typeface="+mj-lt"/>
                <a:ea typeface="Times New Roman" pitchFamily="18" charset="0"/>
                <a:cs typeface="Arial" pitchFamily="34" charset="0"/>
              </a:rPr>
              <a:t>В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иды ИКТ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, применяемые в учебно-воспитательном процессе: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- Электронные энциклопедии, справочники, словари.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- Библиографические ресурсы. Сюда входит книги и статьи из газет, журналов, карты, т.д.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Компьютерная презентация - удобный и эффективный способ представления познавательной информации.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2000" dirty="0" smtClean="0">
                <a:solidFill>
                  <a:srgbClr val="000000"/>
                </a:solidFill>
                <a:latin typeface="+mj-lt"/>
                <a:cs typeface="Arial" pitchFamily="34" charset="0"/>
              </a:rPr>
              <a:t>Развивающие видео.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rPr>
              <a:t>Интерактивные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rPr>
              <a:t> игры.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47106" name="Picture 2" descr="F:\Патриотическое воспитание\IMG-20211118-WA0004.jpg"/>
          <p:cNvPicPr>
            <a:picLocks noChangeAspect="1" noChangeArrowheads="1"/>
          </p:cNvPicPr>
          <p:nvPr/>
        </p:nvPicPr>
        <p:blipFill>
          <a:blip r:embed="rId3"/>
          <a:srcRect l="5468" t="16666"/>
          <a:stretch>
            <a:fillRect/>
          </a:stretch>
        </p:blipFill>
        <p:spPr bwMode="auto">
          <a:xfrm>
            <a:off x="2714612" y="3929066"/>
            <a:ext cx="6215106" cy="2786081"/>
          </a:xfrm>
          <a:prstGeom prst="snip2DiagRect">
            <a:avLst>
              <a:gd name="adj1" fmla="val 11069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Documents\Юлина папка\Патриотическое воспитание\scree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1142976" y="357166"/>
            <a:ext cx="7358114" cy="92869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ea typeface="Calibri" pitchFamily="34" charset="0"/>
                <a:cs typeface="Times New Roman" pitchFamily="18" charset="0"/>
              </a:rPr>
              <a:t>Мастер - класс технология</a:t>
            </a:r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714348" y="1714489"/>
            <a:ext cx="735811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Мастер-класс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– форма передачи опыта и познания нового посредством активной деятельности участников, решающих поставленную перед ними задачу.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8" name="Picture 1" descr="C:\Users\1\Desktop\Documents\Юлина папка\проект пасха\DSC09824.JPG"/>
          <p:cNvPicPr>
            <a:picLocks noChangeAspect="1" noChangeArrowheads="1"/>
          </p:cNvPicPr>
          <p:nvPr/>
        </p:nvPicPr>
        <p:blipFill>
          <a:blip r:embed="rId3" cstate="print"/>
          <a:srcRect l="6779" t="15819" r="18644" b="14125"/>
          <a:stretch>
            <a:fillRect/>
          </a:stretch>
        </p:blipFill>
        <p:spPr bwMode="auto">
          <a:xfrm>
            <a:off x="1000100" y="3286124"/>
            <a:ext cx="3143272" cy="22145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2" descr="C:\Users\1\Desktop\Documents\Юлина папка\проект пасха\DSC09859.JPG"/>
          <p:cNvPicPr>
            <a:picLocks noChangeAspect="1" noChangeArrowheads="1"/>
          </p:cNvPicPr>
          <p:nvPr/>
        </p:nvPicPr>
        <p:blipFill>
          <a:blip r:embed="rId4" cstate="print"/>
          <a:srcRect l="8593" t="29166" r="10156" b="4166"/>
          <a:stretch>
            <a:fillRect/>
          </a:stretch>
        </p:blipFill>
        <p:spPr bwMode="auto">
          <a:xfrm>
            <a:off x="4857752" y="3643314"/>
            <a:ext cx="3482603" cy="21431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Documents\Юлина папка\Патриотическое воспитание\scree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2643182"/>
            <a:ext cx="835824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Documents\Юлина папка\Патриотическое воспитание\scree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1643050"/>
            <a:ext cx="8429684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Патриотическое воспитание детей дошкольного возраста - это не только воспитание любви к родному дому, семье, детскому саду, городу, родной природе, но и воспитание уважительного отношения к труженику и результатам его труда, защитникам Отечества, государственной символике, традициям государства и общенародным праздникам. Вершиной патриотического воспитания является осознание себя гражданином России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1538" y="500042"/>
            <a:ext cx="4286280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0066"/>
                </a:solidFill>
              </a:rPr>
              <a:t>Актуальность.</a:t>
            </a:r>
            <a:endParaRPr lang="ru-RU" sz="3200" b="1" i="1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Documents\Юлина папка\Патриотическое воспитание\scree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428604"/>
            <a:ext cx="82868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настоящее время в обществе наблюдается явный «Дефицит нравственности» как у отдельных личностей, так и во взаимоотношениях между людьми. Существенные изменения, происшедшие за последние годы, новые проблемы, связанные с воспитанием детей, обусловили переосмысление сущности патриотического воспитания, его места и роли в общественной жизни. Идея воспитания патриотизма и гражданственности становится государственной. ФГОС ДО предъявляет требования к объединению обучения и воспитания в целостный образовательный процесс на основе духовно – нравственных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социокультурных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ценностей и предполагает формирование первичных представлений о малой родине и Отечестве, 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социокультурных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ценностях нашего народа, об отечественных традициях и праздниках.</a:t>
            </a:r>
            <a:endParaRPr lang="ru-RU" sz="2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Documents\Юлина папка\Патриотическое воспитание\scree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14348" y="889844"/>
            <a:ext cx="80010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Патриотизм применительно к ребенку старшего дошкольного возраста определяется как его потребность участвовать во всех делах на благо окружающих людей, представителей живой природы, наличие у него таких качеств, как сострадание, сочувствие, чувство собственного достоинства; осознание себя частью окружающего мира. В этот период начинают развиваться те чувства, черты характера, которые незримо уже связывают его со своим народом, своей страной. Корни этого влияния – в языке народа, который усваивает ребенок, в народных песнях, музыке, играх, впечатлениях о природе родного края, о труде, быте, нравах и обычаях людей, среди которых он живет.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Documents\Юлина папка\Патриотическое воспитание\scree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357166"/>
            <a:ext cx="857256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Цель нравственно-патриотического воспитания:</a:t>
            </a:r>
            <a:endParaRPr lang="ru-RU" sz="2800" dirty="0"/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Воспитание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гуманной, духовно-нравственной личности, достойных граждан России, патриотов своего Отечества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85720" y="0"/>
            <a:ext cx="8572560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Воспитывать у ребенка любовь и привязанность к своей семье, дому, улице, городу;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Формировать бережное отношение к природе и всему живому;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Воспитывать уважение к труду;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Развивать интерес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традициям и промыслам;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Формировать элементарные знания о правах человека;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Расширять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представления о городах России;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Знакомить детей с символами государства (герб, флаг, гимн);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Развивать чувства ответственности и гордости за достижения страны;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Documents\Юлина папка\Патриотическое воспитание\scree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214414" y="428604"/>
            <a:ext cx="7143800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CC"/>
                </a:solidFill>
              </a:rPr>
              <a:t>МОДЕЛЬ НРАВСТВЕННО-ПАТРИОТИЧЕСКОГО </a:t>
            </a:r>
          </a:p>
          <a:p>
            <a:pPr algn="ctr"/>
            <a:r>
              <a:rPr lang="ru-RU" sz="2000" b="1" dirty="0" smtClean="0">
                <a:solidFill>
                  <a:srgbClr val="0000CC"/>
                </a:solidFill>
              </a:rPr>
              <a:t>ВОСПИТАНИЯ ДОШКОЛЬНИКОВ</a:t>
            </a:r>
            <a:endParaRPr lang="ru-RU" sz="2000" b="1" dirty="0">
              <a:solidFill>
                <a:srgbClr val="0000CC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428992" y="1357298"/>
            <a:ext cx="2071702" cy="64294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Воспитатели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5572132" y="1643050"/>
            <a:ext cx="571504" cy="500066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0800000">
            <a:off x="5429256" y="1857364"/>
            <a:ext cx="571504" cy="428628"/>
          </a:xfrm>
          <a:prstGeom prst="straightConnector1">
            <a:avLst/>
          </a:prstGeom>
          <a:ln w="57150"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5429256" y="2214554"/>
            <a:ext cx="2143140" cy="78581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Специалисты ДОУ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rot="10800000" flipV="1">
            <a:off x="5500694" y="3000372"/>
            <a:ext cx="642942" cy="428628"/>
          </a:xfrm>
          <a:prstGeom prst="straightConnector1">
            <a:avLst/>
          </a:prstGeom>
          <a:ln w="57150"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5715008" y="3143248"/>
            <a:ext cx="714380" cy="428628"/>
          </a:xfrm>
          <a:prstGeom prst="straightConnector1">
            <a:avLst/>
          </a:prstGeom>
          <a:ln w="57150"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Овал 27"/>
          <p:cNvSpPr/>
          <p:nvPr/>
        </p:nvSpPr>
        <p:spPr>
          <a:xfrm>
            <a:off x="3428992" y="3214686"/>
            <a:ext cx="2071702" cy="78581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ДЕТИ</a:t>
            </a:r>
            <a:endParaRPr lang="ru-RU" sz="2400" b="1" dirty="0">
              <a:solidFill>
                <a:srgbClr val="C00000"/>
              </a:solidFill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 rot="5400000">
            <a:off x="4107653" y="2536025"/>
            <a:ext cx="785818" cy="1588"/>
          </a:xfrm>
          <a:prstGeom prst="straightConnector1">
            <a:avLst/>
          </a:prstGeom>
          <a:ln w="57150"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5400000" flipH="1" flipV="1">
            <a:off x="3893339" y="2536025"/>
            <a:ext cx="786612" cy="794"/>
          </a:xfrm>
          <a:prstGeom prst="straightConnector1">
            <a:avLst/>
          </a:prstGeom>
          <a:ln w="57150"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10800000">
            <a:off x="2857488" y="3071810"/>
            <a:ext cx="571504" cy="357190"/>
          </a:xfrm>
          <a:prstGeom prst="straightConnector1">
            <a:avLst/>
          </a:prstGeom>
          <a:ln w="57150"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2643174" y="3214686"/>
            <a:ext cx="642942" cy="428628"/>
          </a:xfrm>
          <a:prstGeom prst="straightConnector1">
            <a:avLst/>
          </a:prstGeom>
          <a:ln w="57150"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Овал 43"/>
          <p:cNvSpPr/>
          <p:nvPr/>
        </p:nvSpPr>
        <p:spPr>
          <a:xfrm>
            <a:off x="1643042" y="2357430"/>
            <a:ext cx="2214578" cy="64294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Родители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52" name="Прямая со стрелкой 51"/>
          <p:cNvCxnSpPr/>
          <p:nvPr/>
        </p:nvCxnSpPr>
        <p:spPr>
          <a:xfrm flipV="1">
            <a:off x="2643174" y="1785926"/>
            <a:ext cx="642942" cy="357190"/>
          </a:xfrm>
          <a:prstGeom prst="straightConnector1">
            <a:avLst/>
          </a:prstGeom>
          <a:ln w="57150"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rot="10800000" flipV="1">
            <a:off x="2857488" y="1928802"/>
            <a:ext cx="642942" cy="357190"/>
          </a:xfrm>
          <a:prstGeom prst="straightConnector1">
            <a:avLst/>
          </a:prstGeom>
          <a:ln w="57150"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Скругленный прямоугольник 56"/>
          <p:cNvSpPr/>
          <p:nvPr/>
        </p:nvSpPr>
        <p:spPr>
          <a:xfrm>
            <a:off x="1142976" y="4143380"/>
            <a:ext cx="1785950" cy="85725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Моя семья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Мой дом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58" name="Стрелка вниз 57"/>
          <p:cNvSpPr/>
          <p:nvPr/>
        </p:nvSpPr>
        <p:spPr>
          <a:xfrm>
            <a:off x="1928794" y="5000636"/>
            <a:ext cx="142876" cy="214314"/>
          </a:xfrm>
          <a:prstGeom prst="downArrow">
            <a:avLst/>
          </a:prstGeom>
          <a:solidFill>
            <a:srgbClr val="7030A0"/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1142976" y="5286388"/>
            <a:ext cx="2071702" cy="121444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00CC"/>
                </a:solidFill>
              </a:rPr>
              <a:t> Семья, семейные традиции, родословная</a:t>
            </a:r>
            <a:endParaRPr lang="ru-RU" b="1" dirty="0">
              <a:solidFill>
                <a:srgbClr val="6600CC"/>
              </a:solidFill>
            </a:endParaRPr>
          </a:p>
        </p:txBody>
      </p:sp>
      <p:sp>
        <p:nvSpPr>
          <p:cNvPr id="60" name="Стрелка вправо 59"/>
          <p:cNvSpPr/>
          <p:nvPr/>
        </p:nvSpPr>
        <p:spPr>
          <a:xfrm>
            <a:off x="3071802" y="4500570"/>
            <a:ext cx="428628" cy="45719"/>
          </a:xfrm>
          <a:prstGeom prst="rightArrow">
            <a:avLst/>
          </a:prstGeom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3643306" y="4143380"/>
            <a:ext cx="1714512" cy="78581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CC"/>
                </a:solidFill>
              </a:rPr>
              <a:t>Детский сад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62" name="Стрелка вниз 61"/>
          <p:cNvSpPr/>
          <p:nvPr/>
        </p:nvSpPr>
        <p:spPr>
          <a:xfrm flipH="1">
            <a:off x="4500562" y="4929198"/>
            <a:ext cx="71438" cy="214314"/>
          </a:xfrm>
          <a:prstGeom prst="downArrow">
            <a:avLst/>
          </a:prstGeom>
          <a:ln w="76200"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3571868" y="5214950"/>
            <a:ext cx="2143140" cy="135732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00CC"/>
                </a:solidFill>
              </a:rPr>
              <a:t>Моя группа, мои друзья. Профессии и труд людей работающих в детском саду. </a:t>
            </a:r>
            <a:endParaRPr lang="ru-RU" sz="1600" b="1" dirty="0">
              <a:solidFill>
                <a:srgbClr val="0000CC"/>
              </a:solidFill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6000760" y="4143380"/>
            <a:ext cx="1928826" cy="8572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9900"/>
                </a:solidFill>
              </a:rPr>
              <a:t>Моя малая Родина</a:t>
            </a:r>
            <a:endParaRPr lang="ru-RU" b="1" dirty="0">
              <a:solidFill>
                <a:srgbClr val="009900"/>
              </a:solidFill>
            </a:endParaRPr>
          </a:p>
        </p:txBody>
      </p:sp>
      <p:sp>
        <p:nvSpPr>
          <p:cNvPr id="65" name="Стрелка вправо 64"/>
          <p:cNvSpPr/>
          <p:nvPr/>
        </p:nvSpPr>
        <p:spPr>
          <a:xfrm>
            <a:off x="5500694" y="4500570"/>
            <a:ext cx="357190" cy="45719"/>
          </a:xfrm>
          <a:prstGeom prst="rightArrow">
            <a:avLst/>
          </a:prstGeom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трелка вниз 65"/>
          <p:cNvSpPr/>
          <p:nvPr/>
        </p:nvSpPr>
        <p:spPr>
          <a:xfrm>
            <a:off x="6929454" y="5000636"/>
            <a:ext cx="142876" cy="19259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5929322" y="5286388"/>
            <a:ext cx="2357454" cy="142876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B050"/>
                </a:solidFill>
              </a:rPr>
              <a:t>Улицы города, достопримечательности, история и символика. Знаменитые люди родного города.</a:t>
            </a:r>
            <a:endParaRPr lang="ru-RU" sz="16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Documents\Юлина папка\Патриотическое воспитание\scree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14414" y="428604"/>
            <a:ext cx="7143800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CC"/>
                </a:solidFill>
              </a:rPr>
              <a:t>МОДЕЛЬ НРАВСТВЕННО-ПАТРИОТИЧЕСКОГО </a:t>
            </a:r>
          </a:p>
          <a:p>
            <a:pPr algn="ctr"/>
            <a:r>
              <a:rPr lang="ru-RU" sz="2000" b="1" dirty="0" smtClean="0">
                <a:solidFill>
                  <a:srgbClr val="0000CC"/>
                </a:solidFill>
              </a:rPr>
              <a:t>ВОСПИТАНИЯ ДОШКОЛЬНИКОВ</a:t>
            </a:r>
            <a:endParaRPr lang="ru-RU" sz="2000" b="1" dirty="0">
              <a:solidFill>
                <a:srgbClr val="0000CC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42976" y="2357430"/>
            <a:ext cx="2071702" cy="92869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6600"/>
                </a:solidFill>
              </a:rPr>
              <a:t>Мой родной край</a:t>
            </a:r>
            <a:endParaRPr lang="ru-RU" b="1" dirty="0">
              <a:solidFill>
                <a:srgbClr val="FF6600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2071670" y="3357562"/>
            <a:ext cx="45719" cy="285752"/>
          </a:xfrm>
          <a:prstGeom prst="downArrow">
            <a:avLst/>
          </a:prstGeom>
          <a:solidFill>
            <a:srgbClr val="FF6600"/>
          </a:solidFill>
          <a:ln w="5715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85786" y="3714752"/>
            <a:ext cx="2714644" cy="135732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6600"/>
                </a:solidFill>
              </a:rPr>
              <a:t>Природа и животные нашего края, богатства нашего края. Занятия людей в округе.</a:t>
            </a:r>
            <a:endParaRPr lang="ru-RU" b="1" dirty="0">
              <a:solidFill>
                <a:srgbClr val="FF66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14744" y="2357430"/>
            <a:ext cx="2143140" cy="8572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Родная страна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3286116" y="2786058"/>
            <a:ext cx="357190" cy="45719"/>
          </a:xfrm>
          <a:prstGeom prst="rightArrow">
            <a:avLst/>
          </a:prstGeom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4786314" y="3357562"/>
            <a:ext cx="71438" cy="285752"/>
          </a:xfrm>
          <a:prstGeom prst="downArrow">
            <a:avLst/>
          </a:prstGeom>
          <a:solidFill>
            <a:srgbClr val="C00000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714744" y="3714752"/>
            <a:ext cx="2428892" cy="135732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Столица – Москва.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Государственные символы. История, культура, обычаи, праздники.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5929322" y="2786058"/>
            <a:ext cx="500066" cy="45719"/>
          </a:xfrm>
          <a:prstGeom prst="rightArrow">
            <a:avLst/>
          </a:prstGeom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500826" y="2357430"/>
            <a:ext cx="2000264" cy="78581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CC"/>
                </a:solidFill>
              </a:rPr>
              <a:t>Наша Армия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7500958" y="3286124"/>
            <a:ext cx="45719" cy="285752"/>
          </a:xfrm>
          <a:prstGeom prst="downArrow">
            <a:avLst/>
          </a:prstGeom>
          <a:ln w="571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429388" y="3643314"/>
            <a:ext cx="2286016" cy="142876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CC"/>
                </a:solidFill>
              </a:rPr>
              <a:t>Защитники отечества. Боевые традиции нашего народа.</a:t>
            </a:r>
            <a:endParaRPr lang="ru-RU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Documents\Юлина папка\Патриотическое воспитание\screen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643042" y="428604"/>
            <a:ext cx="6286544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CC"/>
                </a:solidFill>
              </a:rPr>
              <a:t>ФОРМЫ РАБОТЫ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00034" y="3214686"/>
            <a:ext cx="1928826" cy="642942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14348" y="3357562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Экскурсии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428728" y="2000240"/>
            <a:ext cx="2571768" cy="92869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Проведение патриотических праздников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500562" y="2143116"/>
            <a:ext cx="1785950" cy="78581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Досуги</a:t>
            </a:r>
            <a:endParaRPr lang="ru-RU" b="1" dirty="0">
              <a:solidFill>
                <a:schemeClr val="bg1"/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rot="5400000">
            <a:off x="2678893" y="1321579"/>
            <a:ext cx="642942" cy="285752"/>
          </a:xfrm>
          <a:prstGeom prst="straightConnector1">
            <a:avLst/>
          </a:prstGeom>
          <a:ln w="38100"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6200000" flipH="1">
            <a:off x="4643438" y="1571612"/>
            <a:ext cx="1000132" cy="142876"/>
          </a:xfrm>
          <a:prstGeom prst="straightConnector1">
            <a:avLst/>
          </a:prstGeom>
          <a:ln w="38100"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535753" y="1678769"/>
            <a:ext cx="1928826" cy="857256"/>
          </a:xfrm>
          <a:prstGeom prst="straightConnector1">
            <a:avLst/>
          </a:prstGeom>
          <a:ln w="38100"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>
            <a:off x="1857356" y="3786190"/>
            <a:ext cx="2500330" cy="1000132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Выставки детских работ</a:t>
            </a:r>
            <a:endParaRPr lang="ru-RU" b="1" dirty="0">
              <a:solidFill>
                <a:schemeClr val="bg1"/>
              </a:solidFill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rot="5400000">
            <a:off x="2821769" y="2393149"/>
            <a:ext cx="2571768" cy="357190"/>
          </a:xfrm>
          <a:prstGeom prst="straightConnector1">
            <a:avLst/>
          </a:prstGeom>
          <a:ln w="38100"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Овал 22"/>
          <p:cNvSpPr/>
          <p:nvPr/>
        </p:nvSpPr>
        <p:spPr>
          <a:xfrm>
            <a:off x="5286380" y="4143380"/>
            <a:ext cx="2357454" cy="85725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Детские проекты</a:t>
            </a:r>
            <a:endParaRPr lang="ru-RU" b="1" dirty="0">
              <a:solidFill>
                <a:schemeClr val="bg1"/>
              </a:solidFill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 rot="16200000" flipH="1">
            <a:off x="4857752" y="2500306"/>
            <a:ext cx="3000396" cy="285752"/>
          </a:xfrm>
          <a:prstGeom prst="straightConnector1">
            <a:avLst/>
          </a:prstGeom>
          <a:ln w="38100"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Овал 25"/>
          <p:cNvSpPr/>
          <p:nvPr/>
        </p:nvSpPr>
        <p:spPr>
          <a:xfrm>
            <a:off x="6715140" y="2357430"/>
            <a:ext cx="2071702" cy="92869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Спортивные праздники</a:t>
            </a:r>
            <a:endParaRPr lang="ru-RU" b="1" dirty="0"/>
          </a:p>
        </p:txBody>
      </p:sp>
      <p:cxnSp>
        <p:nvCxnSpPr>
          <p:cNvPr id="28" name="Прямая со стрелкой 27"/>
          <p:cNvCxnSpPr/>
          <p:nvPr/>
        </p:nvCxnSpPr>
        <p:spPr>
          <a:xfrm rot="16200000" flipH="1">
            <a:off x="6786578" y="1500174"/>
            <a:ext cx="1143008" cy="428628"/>
          </a:xfrm>
          <a:prstGeom prst="straightConnector1">
            <a:avLst/>
          </a:prstGeom>
          <a:ln w="38100"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5400000">
            <a:off x="2285984" y="3286124"/>
            <a:ext cx="4286280" cy="1588"/>
          </a:xfrm>
          <a:prstGeom prst="straightConnector1">
            <a:avLst/>
          </a:prstGeom>
          <a:ln w="38100"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Овал 33"/>
          <p:cNvSpPr/>
          <p:nvPr/>
        </p:nvSpPr>
        <p:spPr>
          <a:xfrm>
            <a:off x="3143240" y="5500702"/>
            <a:ext cx="2857520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Образовательная деятельность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854</TotalTime>
  <Words>750</Words>
  <Application>Microsoft Office PowerPoint</Application>
  <PresentationFormat>Экран (4:3)</PresentationFormat>
  <Paragraphs>109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acer</cp:lastModifiedBy>
  <cp:revision>98</cp:revision>
  <dcterms:created xsi:type="dcterms:W3CDTF">2021-11-25T18:01:24Z</dcterms:created>
  <dcterms:modified xsi:type="dcterms:W3CDTF">2022-03-09T05:11:26Z</dcterms:modified>
</cp:coreProperties>
</file>