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058"/>
          <p:cNvSpPr>
            <a:spLocks noGrp="1" noChangeArrowheads="1"/>
          </p:cNvSpPr>
          <p:nvPr userDrawn="1"/>
        </p:nvSpPr>
        <p:spPr bwMode="auto">
          <a:xfrm>
            <a:off x="6165742" y="1"/>
            <a:ext cx="2978254" cy="685746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874" y="0"/>
                </a:moveTo>
                <a:lnTo>
                  <a:pt x="3874" y="19794"/>
                </a:lnTo>
                <a:lnTo>
                  <a:pt x="3874" y="19794"/>
                </a:lnTo>
                <a:cubicBezTo>
                  <a:pt x="3874" y="19794"/>
                  <a:pt x="3932" y="19794"/>
                  <a:pt x="3932" y="19794"/>
                </a:cubicBezTo>
                <a:lnTo>
                  <a:pt x="3932" y="19794"/>
                </a:lnTo>
                <a:cubicBezTo>
                  <a:pt x="1759" y="19794"/>
                  <a:pt x="0" y="20605"/>
                  <a:pt x="0" y="21600"/>
                </a:cubicBezTo>
                <a:lnTo>
                  <a:pt x="0" y="21600"/>
                </a:lnTo>
                <a:cubicBezTo>
                  <a:pt x="0" y="22594"/>
                  <a:pt x="1759" y="23405"/>
                  <a:pt x="3932" y="23405"/>
                </a:cubicBezTo>
                <a:lnTo>
                  <a:pt x="3932" y="23405"/>
                </a:lnTo>
                <a:cubicBezTo>
                  <a:pt x="3932" y="23405"/>
                  <a:pt x="3874" y="23405"/>
                  <a:pt x="3874" y="23405"/>
                </a:cubicBezTo>
                <a:lnTo>
                  <a:pt x="3874" y="43200"/>
                </a:lnTo>
                <a:lnTo>
                  <a:pt x="43200" y="43200"/>
                </a:lnTo>
                <a:lnTo>
                  <a:pt x="43200" y="0"/>
                </a:lnTo>
                <a:lnTo>
                  <a:pt x="3874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" name="Shape 1102"/>
          <p:cNvSpPr>
            <a:spLocks noGrp="1" noChangeArrowheads="1"/>
          </p:cNvSpPr>
          <p:nvPr userDrawn="1"/>
        </p:nvSpPr>
        <p:spPr bwMode="auto">
          <a:xfrm>
            <a:off x="6300191" y="3356809"/>
            <a:ext cx="142875" cy="14524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0"/>
                </a:moveTo>
                <a:lnTo>
                  <a:pt x="43200" y="43200"/>
                </a:lnTo>
                <a:lnTo>
                  <a:pt x="0" y="21623"/>
                </a:lnTo>
                <a:lnTo>
                  <a:pt x="43200" y="0"/>
                </a:lnTo>
              </a:path>
            </a:pathLst>
          </a:custGeom>
          <a:solidFill>
            <a:srgbClr val="FFFFFF"/>
          </a:solidFill>
          <a:ln w="9524" cap="rnd">
            <a:solidFill>
              <a:srgbClr val="000000"/>
            </a:solidFill>
            <a:bevel/>
            <a:headEnd/>
            <a:tailEnd/>
          </a:ln>
        </p:spPr>
      </p:sp>
      <p:sp>
        <p:nvSpPr>
          <p:cNvPr id="6" name="Text Placeholder 4"/>
          <p:cNvSpPr>
            <a:spLocks noGrp="1"/>
          </p:cNvSpPr>
          <p:nvPr>
            <p:ph type="subTitle" idx="1" hasCustomPrompt="1"/>
          </p:nvPr>
        </p:nvSpPr>
        <p:spPr bwMode="auto">
          <a:xfrm>
            <a:off x="6661044" y="2597939"/>
            <a:ext cx="2231163" cy="166158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171450" indent="-171450" algn="l">
              <a:buFont typeface="Arial"/>
              <a:buChar char="•"/>
              <a:defRPr sz="2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 bwMode="auto">
          <a:xfrm>
            <a:off x="467546" y="2569090"/>
            <a:ext cx="5537438" cy="165402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8" name="Дата 10"/>
          <p:cNvSpPr>
            <a:spLocks noGrp="1"/>
          </p:cNvSpPr>
          <p:nvPr>
            <p:ph type="dt" sz="half" idx="15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pPr>
                <a:defRPr/>
              </a:pPr>
              <a:t>09.03.2022</a:t>
            </a:fld>
            <a:endParaRPr lang="ru-RU"/>
          </a:p>
        </p:txBody>
      </p:sp>
      <p:sp>
        <p:nvSpPr>
          <p:cNvPr id="9" name="Нижний колонтитул 11"/>
          <p:cNvSpPr>
            <a:spLocks noGrp="1"/>
          </p:cNvSpPr>
          <p:nvPr>
            <p:ph type="ftr" sz="quarter" idx="16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7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pPr>
                <a:defRPr/>
              </a:pPr>
              <a:t>09.03.2022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42"/>
            <a:ext cx="2057400" cy="5835649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42"/>
            <a:ext cx="6019799" cy="5835649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pPr>
                <a:defRPr/>
              </a:pPr>
              <a:t>09.03.2022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pPr>
                <a:defRPr/>
              </a:pPr>
              <a:t>09.03.2022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4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7"/>
            <a:ext cx="7772400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pPr>
                <a:defRPr/>
              </a:pPr>
              <a:t>09.03.2022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half" idx="1"/>
          </p:nvPr>
        </p:nvSpPr>
        <p:spPr bwMode="auto">
          <a:xfrm>
            <a:off x="611559" y="1595438"/>
            <a:ext cx="3884239" cy="45148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Объект 3"/>
          <p:cNvSpPr>
            <a:spLocks noGrp="1"/>
          </p:cNvSpPr>
          <p:nvPr>
            <p:ph sz="half" idx="2"/>
          </p:nvPr>
        </p:nvSpPr>
        <p:spPr bwMode="auto">
          <a:xfrm>
            <a:off x="4648199" y="1595438"/>
            <a:ext cx="3884239" cy="45148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pPr>
                <a:defRPr/>
              </a:pPr>
              <a:t>09.03.2022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Заголовок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type="body" idx="1"/>
          </p:nvPr>
        </p:nvSpPr>
        <p:spPr bwMode="auto">
          <a:xfrm>
            <a:off x="611559" y="1535113"/>
            <a:ext cx="3885827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Объект 3"/>
          <p:cNvSpPr>
            <a:spLocks noGrp="1"/>
          </p:cNvSpPr>
          <p:nvPr>
            <p:ph sz="half" idx="2"/>
          </p:nvPr>
        </p:nvSpPr>
        <p:spPr bwMode="auto">
          <a:xfrm>
            <a:off x="611559" y="2174874"/>
            <a:ext cx="388582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32" y="1535113"/>
            <a:ext cx="3887407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Объект 5"/>
          <p:cNvSpPr>
            <a:spLocks noGrp="1"/>
          </p:cNvSpPr>
          <p:nvPr>
            <p:ph sz="quarter" idx="4"/>
          </p:nvPr>
        </p:nvSpPr>
        <p:spPr bwMode="auto">
          <a:xfrm>
            <a:off x="4645032" y="2174874"/>
            <a:ext cx="388740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8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pPr>
                <a:defRPr/>
              </a:pPr>
              <a:t>09.03.2022</a:t>
            </a:fld>
            <a:endParaRPr lang="ru-RU"/>
          </a:p>
        </p:txBody>
      </p:sp>
      <p:sp>
        <p:nvSpPr>
          <p:cNvPr id="9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Заголовок 9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pPr>
                <a:defRPr/>
              </a:pPr>
              <a:t>09.03.2022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pPr>
                <a:defRPr/>
              </a:pPr>
              <a:t>09.03.2022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7" y="273054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3575049" y="273050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7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pPr>
                <a:defRPr/>
              </a:pPr>
              <a:t>09.03.2022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611559" y="4800603"/>
            <a:ext cx="792087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Рисунок 2"/>
          <p:cNvSpPr>
            <a:spLocks noGrp="1"/>
          </p:cNvSpPr>
          <p:nvPr>
            <p:ph type="pic" idx="1"/>
          </p:nvPr>
        </p:nvSpPr>
        <p:spPr bwMode="auto">
          <a:xfrm>
            <a:off x="611559" y="612778"/>
            <a:ext cx="7920879" cy="41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11559" y="5367337"/>
            <a:ext cx="792087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pPr>
                <a:defRPr/>
              </a:pPr>
              <a:t>09.03.2022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100"/>
          <p:cNvSpPr>
            <a:spLocks noGrp="1" noChangeArrowheads="1"/>
          </p:cNvSpPr>
          <p:nvPr userDrawn="1"/>
        </p:nvSpPr>
        <p:spPr bwMode="auto">
          <a:xfrm>
            <a:off x="2751" y="270"/>
            <a:ext cx="9138495" cy="6857460"/>
          </a:xfrm>
          <a:custGeom>
            <a:avLst/>
            <a:gdLst>
              <a:gd name="connsiteX0" fmla="*/ 43199 w 43199"/>
              <a:gd name="connsiteY0" fmla="*/ 23405 h 43200"/>
              <a:gd name="connsiteX1" fmla="*/ 43199 w 43199"/>
              <a:gd name="connsiteY1" fmla="*/ 23405 h 43200"/>
              <a:gd name="connsiteX2" fmla="*/ 41239 w 43199"/>
              <a:gd name="connsiteY2" fmla="*/ 21600 h 43200"/>
              <a:gd name="connsiteX3" fmla="*/ 43199 w 43199"/>
              <a:gd name="connsiteY3" fmla="*/ 19794 h 43200"/>
              <a:gd name="connsiteX4" fmla="*/ 43199 w 43199"/>
              <a:gd name="connsiteY4" fmla="*/ 19794 h 43200"/>
              <a:gd name="connsiteX5" fmla="*/ 43174 w 43199"/>
              <a:gd name="connsiteY5" fmla="*/ 19794 h 43200"/>
              <a:gd name="connsiteX6" fmla="*/ 43174 w 43199"/>
              <a:gd name="connsiteY6" fmla="*/ 0 h 43200"/>
              <a:gd name="connsiteX7" fmla="*/ 0 w 43199"/>
              <a:gd name="connsiteY7" fmla="*/ 0 h 43200"/>
              <a:gd name="connsiteX8" fmla="*/ 0 w 43199"/>
              <a:gd name="connsiteY8" fmla="*/ 43200 h 43200"/>
              <a:gd name="connsiteX9" fmla="*/ 43174 w 43199"/>
              <a:gd name="connsiteY9" fmla="*/ 43200 h 43200"/>
              <a:gd name="connsiteX10" fmla="*/ 43174 w 43199"/>
              <a:gd name="connsiteY10" fmla="*/ 23405 h 43200"/>
              <a:gd name="connsiteX11" fmla="*/ 43174 w 43199"/>
              <a:gd name="connsiteY11" fmla="*/ 23405 h 43200"/>
              <a:gd name="connsiteX12" fmla="*/ 43199 w 43199"/>
              <a:gd name="connsiteY12" fmla="*/ 23405 h 43200"/>
              <a:gd name="connsiteX0" fmla="*/ 43199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19794 h 43200"/>
              <a:gd name="connsiteX5" fmla="*/ 43174 w 43199"/>
              <a:gd name="connsiteY5" fmla="*/ 0 h 43200"/>
              <a:gd name="connsiteX6" fmla="*/ 0 w 43199"/>
              <a:gd name="connsiteY6" fmla="*/ 0 h 43200"/>
              <a:gd name="connsiteX7" fmla="*/ 0 w 43199"/>
              <a:gd name="connsiteY7" fmla="*/ 43200 h 43200"/>
              <a:gd name="connsiteX8" fmla="*/ 43174 w 43199"/>
              <a:gd name="connsiteY8" fmla="*/ 43200 h 43200"/>
              <a:gd name="connsiteX9" fmla="*/ 43174 w 43199"/>
              <a:gd name="connsiteY9" fmla="*/ 23405 h 43200"/>
              <a:gd name="connsiteX10" fmla="*/ 43174 w 43199"/>
              <a:gd name="connsiteY10" fmla="*/ 23405 h 43200"/>
              <a:gd name="connsiteX11" fmla="*/ 43199 w 43199"/>
              <a:gd name="connsiteY11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19794 h 43200"/>
              <a:gd name="connsiteX5" fmla="*/ 43174 w 43199"/>
              <a:gd name="connsiteY5" fmla="*/ 0 h 43200"/>
              <a:gd name="connsiteX6" fmla="*/ 0 w 43199"/>
              <a:gd name="connsiteY6" fmla="*/ 0 h 43200"/>
              <a:gd name="connsiteX7" fmla="*/ 0 w 43199"/>
              <a:gd name="connsiteY7" fmla="*/ 43200 h 43200"/>
              <a:gd name="connsiteX8" fmla="*/ 43174 w 43199"/>
              <a:gd name="connsiteY8" fmla="*/ 43200 h 43200"/>
              <a:gd name="connsiteX9" fmla="*/ 43174 w 43199"/>
              <a:gd name="connsiteY9" fmla="*/ 23405 h 43200"/>
              <a:gd name="connsiteX10" fmla="*/ 43174 w 43199"/>
              <a:gd name="connsiteY10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8" fmla="*/ 43174 w 43199"/>
              <a:gd name="connsiteY8" fmla="*/ 23405 h 43200"/>
              <a:gd name="connsiteX9" fmla="*/ 43174 w 43199"/>
              <a:gd name="connsiteY9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8" fmla="*/ 43174 w 43199"/>
              <a:gd name="connsiteY8" fmla="*/ 23405 h 43200"/>
              <a:gd name="connsiteX0" fmla="*/ 43174 w 43199"/>
              <a:gd name="connsiteY0" fmla="*/ 43200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0" fmla="*/ 43174 w 43199"/>
              <a:gd name="connsiteY0" fmla="*/ 43200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74 w 43199"/>
              <a:gd name="connsiteY3" fmla="*/ 0 h 43200"/>
              <a:gd name="connsiteX4" fmla="*/ 0 w 43199"/>
              <a:gd name="connsiteY4" fmla="*/ 0 h 43200"/>
              <a:gd name="connsiteX5" fmla="*/ 0 w 43199"/>
              <a:gd name="connsiteY5" fmla="*/ 43200 h 43200"/>
              <a:gd name="connsiteX6" fmla="*/ 43174 w 43199"/>
              <a:gd name="connsiteY6" fmla="*/ 43200 h 43200"/>
              <a:gd name="connsiteX0" fmla="*/ 43174 w 46380"/>
              <a:gd name="connsiteY0" fmla="*/ 43200 h 43200"/>
              <a:gd name="connsiteX1" fmla="*/ 43199 w 46380"/>
              <a:gd name="connsiteY1" fmla="*/ 19794 h 43200"/>
              <a:gd name="connsiteX2" fmla="*/ 43174 w 46380"/>
              <a:gd name="connsiteY2" fmla="*/ 0 h 43200"/>
              <a:gd name="connsiteX3" fmla="*/ 0 w 46380"/>
              <a:gd name="connsiteY3" fmla="*/ 0 h 43200"/>
              <a:gd name="connsiteX4" fmla="*/ 0 w 46380"/>
              <a:gd name="connsiteY4" fmla="*/ 43200 h 43200"/>
              <a:gd name="connsiteX5" fmla="*/ 43174 w 46380"/>
              <a:gd name="connsiteY5" fmla="*/ 43200 h 43200"/>
              <a:gd name="connsiteX0" fmla="*/ 43174 w 43199"/>
              <a:gd name="connsiteY0" fmla="*/ 43200 h 43200"/>
              <a:gd name="connsiteX1" fmla="*/ 43199 w 43199"/>
              <a:gd name="connsiteY1" fmla="*/ 19794 h 43200"/>
              <a:gd name="connsiteX2" fmla="*/ 43174 w 43199"/>
              <a:gd name="connsiteY2" fmla="*/ 0 h 43200"/>
              <a:gd name="connsiteX3" fmla="*/ 0 w 43199"/>
              <a:gd name="connsiteY3" fmla="*/ 0 h 43200"/>
              <a:gd name="connsiteX4" fmla="*/ 0 w 43199"/>
              <a:gd name="connsiteY4" fmla="*/ 43200 h 43200"/>
              <a:gd name="connsiteX5" fmla="*/ 43174 w 43199"/>
              <a:gd name="connsiteY5" fmla="*/ 43200 h 43200"/>
              <a:gd name="connsiteX0" fmla="*/ 43174 w 43174"/>
              <a:gd name="connsiteY0" fmla="*/ 43200 h 43200"/>
              <a:gd name="connsiteX1" fmla="*/ 43174 w 43174"/>
              <a:gd name="connsiteY1" fmla="*/ 0 h 43200"/>
              <a:gd name="connsiteX2" fmla="*/ 0 w 43174"/>
              <a:gd name="connsiteY2" fmla="*/ 0 h 43200"/>
              <a:gd name="connsiteX3" fmla="*/ 0 w 43174"/>
              <a:gd name="connsiteY3" fmla="*/ 43200 h 43200"/>
              <a:gd name="connsiteX4" fmla="*/ 43174 w 43174"/>
              <a:gd name="connsiteY4" fmla="*/ 43200 h 43200"/>
              <a:gd name="connsiteX0" fmla="*/ 43174 w 43174"/>
              <a:gd name="connsiteY0" fmla="*/ 43200 h 43200"/>
              <a:gd name="connsiteX1" fmla="*/ 43174 w 43174"/>
              <a:gd name="connsiteY1" fmla="*/ 0 h 43200"/>
              <a:gd name="connsiteX2" fmla="*/ 0 w 43174"/>
              <a:gd name="connsiteY2" fmla="*/ 0 h 43200"/>
              <a:gd name="connsiteX3" fmla="*/ 0 w 43174"/>
              <a:gd name="connsiteY3" fmla="*/ 43200 h 43200"/>
              <a:gd name="connsiteX4" fmla="*/ 43174 w 43174"/>
              <a:gd name="connsiteY4" fmla="*/ 4320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74" h="43200" stroke="0" extrusionOk="0">
                <a:moveTo>
                  <a:pt x="43174" y="43200"/>
                </a:moveTo>
                <a:lnTo>
                  <a:pt x="43174" y="0"/>
                </a:lnTo>
                <a:lnTo>
                  <a:pt x="0" y="0"/>
                </a:lnTo>
                <a:lnTo>
                  <a:pt x="0" y="43200"/>
                </a:lnTo>
                <a:lnTo>
                  <a:pt x="43174" y="432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" name="Shape 1103"/>
          <p:cNvSpPr>
            <a:spLocks noGrp="1" noChangeArrowheads="1"/>
          </p:cNvSpPr>
          <p:nvPr userDrawn="1"/>
        </p:nvSpPr>
        <p:spPr bwMode="auto">
          <a:xfrm>
            <a:off x="137373" y="101751"/>
            <a:ext cx="5842210" cy="585789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599"/>
                </a:moveTo>
                <a:lnTo>
                  <a:pt x="43199" y="21599"/>
                </a:lnTo>
                <a:lnTo>
                  <a:pt x="43199" y="21599"/>
                </a:lnTo>
                <a:cubicBezTo>
                  <a:pt x="43199" y="21599"/>
                  <a:pt x="43199" y="21599"/>
                  <a:pt x="43199" y="21599"/>
                </a:cubicBezTo>
                <a:lnTo>
                  <a:pt x="43199" y="21599"/>
                </a:lnTo>
                <a:lnTo>
                  <a:pt x="43199" y="21599"/>
                </a:lnTo>
                <a:cubicBezTo>
                  <a:pt x="43199" y="33449"/>
                  <a:pt x="33448" y="43199"/>
                  <a:pt x="21600" y="43199"/>
                </a:cubicBezTo>
                <a:lnTo>
                  <a:pt x="21600" y="43199"/>
                </a:lnTo>
                <a:cubicBezTo>
                  <a:pt x="9749" y="43199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49" y="0"/>
                  <a:pt x="21600" y="0"/>
                </a:cubicBezTo>
                <a:lnTo>
                  <a:pt x="21600" y="0"/>
                </a:lnTo>
                <a:cubicBezTo>
                  <a:pt x="33448" y="0"/>
                  <a:pt x="43199" y="9750"/>
                  <a:pt x="43199" y="21599"/>
                </a:cubicBezTo>
              </a:path>
            </a:pathLst>
          </a:custGeom>
          <a:solidFill>
            <a:srgbClr val="FFFFFF">
              <a:alpha val="156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6" name="Shape 1104"/>
          <p:cNvSpPr>
            <a:spLocks noGrp="1" noChangeArrowheads="1"/>
          </p:cNvSpPr>
          <p:nvPr userDrawn="1"/>
        </p:nvSpPr>
        <p:spPr bwMode="auto">
          <a:xfrm>
            <a:off x="183728" y="130323"/>
            <a:ext cx="5707802" cy="572343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49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49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313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7" name="Shape 1105"/>
          <p:cNvSpPr>
            <a:spLocks noGrp="1" noChangeArrowheads="1"/>
          </p:cNvSpPr>
          <p:nvPr userDrawn="1"/>
        </p:nvSpPr>
        <p:spPr bwMode="auto">
          <a:xfrm>
            <a:off x="229869" y="159054"/>
            <a:ext cx="5573817" cy="558883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50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49" y="43200"/>
                  <a:pt x="0" y="33450"/>
                  <a:pt x="0" y="21599"/>
                </a:cubicBezTo>
                <a:lnTo>
                  <a:pt x="0" y="21599"/>
                </a:lnTo>
                <a:cubicBezTo>
                  <a:pt x="0" y="9750"/>
                  <a:pt x="9749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470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" name="Shape 1106"/>
          <p:cNvSpPr>
            <a:spLocks noGrp="1" noChangeArrowheads="1"/>
          </p:cNvSpPr>
          <p:nvPr userDrawn="1"/>
        </p:nvSpPr>
        <p:spPr bwMode="auto">
          <a:xfrm>
            <a:off x="276015" y="187787"/>
            <a:ext cx="5439620" cy="545437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7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7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49"/>
                  <a:pt x="43200" y="21599"/>
                </a:cubicBezTo>
              </a:path>
            </a:pathLst>
          </a:custGeom>
          <a:solidFill>
            <a:srgbClr val="FFFFFF">
              <a:alpha val="627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" name="Shape 1107"/>
          <p:cNvSpPr>
            <a:spLocks noGrp="1" noChangeArrowheads="1"/>
          </p:cNvSpPr>
          <p:nvPr userDrawn="1"/>
        </p:nvSpPr>
        <p:spPr bwMode="auto">
          <a:xfrm>
            <a:off x="322155" y="216360"/>
            <a:ext cx="5305635" cy="531992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8"/>
                  <a:pt x="33448" y="43200"/>
                  <a:pt x="21600" y="43200"/>
                </a:cubicBezTo>
                <a:lnTo>
                  <a:pt x="21600" y="43200"/>
                </a:lnTo>
                <a:cubicBezTo>
                  <a:pt x="9751" y="43200"/>
                  <a:pt x="0" y="33448"/>
                  <a:pt x="0" y="21599"/>
                </a:cubicBezTo>
                <a:lnTo>
                  <a:pt x="0" y="21599"/>
                </a:lnTo>
                <a:cubicBezTo>
                  <a:pt x="0" y="9751"/>
                  <a:pt x="9751" y="0"/>
                  <a:pt x="21600" y="0"/>
                </a:cubicBezTo>
                <a:lnTo>
                  <a:pt x="21600" y="0"/>
                </a:lnTo>
                <a:cubicBezTo>
                  <a:pt x="33448" y="0"/>
                  <a:pt x="43200" y="9751"/>
                  <a:pt x="43200" y="21599"/>
                </a:cubicBezTo>
              </a:path>
            </a:pathLst>
          </a:custGeom>
          <a:solidFill>
            <a:srgbClr val="FFFFFF">
              <a:alpha val="7843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0" name="Shape 1108"/>
          <p:cNvSpPr>
            <a:spLocks noGrp="1" noChangeArrowheads="1"/>
          </p:cNvSpPr>
          <p:nvPr userDrawn="1"/>
        </p:nvSpPr>
        <p:spPr bwMode="auto">
          <a:xfrm>
            <a:off x="368510" y="245090"/>
            <a:ext cx="5171227" cy="518531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9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9" y="0"/>
                </a:cubicBezTo>
                <a:lnTo>
                  <a:pt x="21599" y="0"/>
                </a:lnTo>
                <a:cubicBezTo>
                  <a:pt x="33449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9411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1" name="Shape 1109"/>
          <p:cNvSpPr>
            <a:spLocks noGrp="1" noChangeArrowheads="1"/>
          </p:cNvSpPr>
          <p:nvPr userDrawn="1"/>
        </p:nvSpPr>
        <p:spPr bwMode="auto">
          <a:xfrm>
            <a:off x="414657" y="273821"/>
            <a:ext cx="5037030" cy="505071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8"/>
                  <a:pt x="33449" y="43199"/>
                  <a:pt x="21600" y="43199"/>
                </a:cubicBezTo>
                <a:lnTo>
                  <a:pt x="21600" y="43199"/>
                </a:lnTo>
                <a:cubicBezTo>
                  <a:pt x="9750" y="43199"/>
                  <a:pt x="0" y="33448"/>
                  <a:pt x="0" y="21600"/>
                </a:cubicBezTo>
                <a:lnTo>
                  <a:pt x="0" y="21600"/>
                </a:lnTo>
                <a:cubicBezTo>
                  <a:pt x="0" y="9748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200" y="9748"/>
                  <a:pt x="43200" y="21600"/>
                </a:cubicBezTo>
              </a:path>
            </a:pathLst>
          </a:custGeom>
          <a:solidFill>
            <a:srgbClr val="FFFFFF">
              <a:alpha val="1098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2" name="Shape 1110"/>
          <p:cNvSpPr>
            <a:spLocks noGrp="1" noChangeArrowheads="1"/>
          </p:cNvSpPr>
          <p:nvPr userDrawn="1"/>
        </p:nvSpPr>
        <p:spPr bwMode="auto">
          <a:xfrm>
            <a:off x="460797" y="302395"/>
            <a:ext cx="4903045" cy="491625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600"/>
                </a:moveTo>
                <a:lnTo>
                  <a:pt x="43199" y="21600"/>
                </a:lnTo>
                <a:lnTo>
                  <a:pt x="43199" y="21600"/>
                </a:lnTo>
                <a:cubicBezTo>
                  <a:pt x="43199" y="21600"/>
                  <a:pt x="43199" y="21600"/>
                  <a:pt x="43199" y="21600"/>
                </a:cubicBezTo>
                <a:lnTo>
                  <a:pt x="43199" y="21600"/>
                </a:lnTo>
                <a:lnTo>
                  <a:pt x="43199" y="21600"/>
                </a:lnTo>
                <a:cubicBezTo>
                  <a:pt x="43199" y="33449"/>
                  <a:pt x="33449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199" y="9751"/>
                  <a:pt x="43199" y="21600"/>
                </a:cubicBezTo>
              </a:path>
            </a:pathLst>
          </a:custGeom>
          <a:solidFill>
            <a:srgbClr val="FFFFFF">
              <a:alpha val="1254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3" name="Shape 1111"/>
          <p:cNvSpPr>
            <a:spLocks noGrp="1" noChangeArrowheads="1"/>
          </p:cNvSpPr>
          <p:nvPr userDrawn="1"/>
        </p:nvSpPr>
        <p:spPr bwMode="auto">
          <a:xfrm>
            <a:off x="507152" y="331128"/>
            <a:ext cx="4768637" cy="478165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600"/>
                </a:moveTo>
                <a:lnTo>
                  <a:pt x="43199" y="21600"/>
                </a:lnTo>
                <a:lnTo>
                  <a:pt x="43199" y="21600"/>
                </a:lnTo>
                <a:cubicBezTo>
                  <a:pt x="43199" y="21600"/>
                  <a:pt x="43199" y="21600"/>
                  <a:pt x="43199" y="21600"/>
                </a:cubicBezTo>
                <a:lnTo>
                  <a:pt x="43199" y="21600"/>
                </a:lnTo>
                <a:lnTo>
                  <a:pt x="43199" y="21600"/>
                </a:lnTo>
                <a:cubicBezTo>
                  <a:pt x="43199" y="33449"/>
                  <a:pt x="33449" y="43199"/>
                  <a:pt x="21598" y="43199"/>
                </a:cubicBezTo>
                <a:lnTo>
                  <a:pt x="21598" y="43199"/>
                </a:lnTo>
                <a:cubicBezTo>
                  <a:pt x="9750" y="43199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8" y="0"/>
                </a:cubicBezTo>
                <a:lnTo>
                  <a:pt x="21598" y="0"/>
                </a:lnTo>
                <a:cubicBezTo>
                  <a:pt x="33449" y="0"/>
                  <a:pt x="43199" y="9750"/>
                  <a:pt x="43199" y="21600"/>
                </a:cubicBezTo>
              </a:path>
            </a:pathLst>
          </a:custGeom>
          <a:solidFill>
            <a:srgbClr val="FFFFFF">
              <a:alpha val="1411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4" name="Shape 1112"/>
          <p:cNvSpPr>
            <a:spLocks noGrp="1" noChangeArrowheads="1"/>
          </p:cNvSpPr>
          <p:nvPr userDrawn="1"/>
        </p:nvSpPr>
        <p:spPr bwMode="auto">
          <a:xfrm>
            <a:off x="553298" y="359857"/>
            <a:ext cx="4634440" cy="464703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8" y="43199"/>
                  <a:pt x="21599" y="43199"/>
                </a:cubicBezTo>
                <a:lnTo>
                  <a:pt x="21599" y="43199"/>
                </a:lnTo>
                <a:cubicBezTo>
                  <a:pt x="9750" y="43199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50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1"/>
                  <a:pt x="43200" y="21599"/>
                </a:cubicBezTo>
              </a:path>
            </a:pathLst>
          </a:custGeom>
          <a:solidFill>
            <a:srgbClr val="FFFFFF">
              <a:alpha val="15686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5" name="Shape 1113"/>
          <p:cNvSpPr>
            <a:spLocks noGrp="1" noChangeArrowheads="1"/>
          </p:cNvSpPr>
          <p:nvPr userDrawn="1"/>
        </p:nvSpPr>
        <p:spPr bwMode="auto">
          <a:xfrm>
            <a:off x="599439" y="388590"/>
            <a:ext cx="4500455" cy="451243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49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200" y="9749"/>
                  <a:pt x="43200" y="21599"/>
                </a:cubicBezTo>
              </a:path>
            </a:pathLst>
          </a:custGeom>
          <a:solidFill>
            <a:srgbClr val="FFFFFF">
              <a:alpha val="1764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6" name="Shape 1114"/>
          <p:cNvSpPr>
            <a:spLocks noGrp="1" noChangeArrowheads="1"/>
          </p:cNvSpPr>
          <p:nvPr userDrawn="1"/>
        </p:nvSpPr>
        <p:spPr bwMode="auto">
          <a:xfrm>
            <a:off x="645582" y="417163"/>
            <a:ext cx="4366260" cy="437797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9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9" y="0"/>
                </a:cubicBezTo>
                <a:lnTo>
                  <a:pt x="21599" y="0"/>
                </a:lnTo>
                <a:cubicBezTo>
                  <a:pt x="33449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1921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7" name="Shape 1115"/>
          <p:cNvSpPr>
            <a:spLocks noGrp="1" noChangeArrowheads="1"/>
          </p:cNvSpPr>
          <p:nvPr userDrawn="1"/>
        </p:nvSpPr>
        <p:spPr bwMode="auto">
          <a:xfrm>
            <a:off x="691940" y="445894"/>
            <a:ext cx="4232062" cy="424352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48" y="43200"/>
                  <a:pt x="21600" y="43200"/>
                </a:cubicBezTo>
                <a:lnTo>
                  <a:pt x="21600" y="43200"/>
                </a:lnTo>
                <a:cubicBezTo>
                  <a:pt x="9748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48" y="0"/>
                  <a:pt x="21600" y="0"/>
                </a:cubicBezTo>
                <a:lnTo>
                  <a:pt x="21600" y="0"/>
                </a:lnTo>
                <a:cubicBezTo>
                  <a:pt x="33448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2078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8" name="Shape 1116"/>
          <p:cNvSpPr>
            <a:spLocks noGrp="1" noChangeArrowheads="1"/>
          </p:cNvSpPr>
          <p:nvPr userDrawn="1"/>
        </p:nvSpPr>
        <p:spPr bwMode="auto">
          <a:xfrm>
            <a:off x="738081" y="474624"/>
            <a:ext cx="4097865" cy="410891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599"/>
                </a:moveTo>
                <a:lnTo>
                  <a:pt x="43199" y="21599"/>
                </a:lnTo>
                <a:lnTo>
                  <a:pt x="43199" y="21599"/>
                </a:lnTo>
                <a:cubicBezTo>
                  <a:pt x="43199" y="21599"/>
                  <a:pt x="43199" y="21599"/>
                  <a:pt x="43199" y="21599"/>
                </a:cubicBezTo>
                <a:lnTo>
                  <a:pt x="43199" y="21599"/>
                </a:lnTo>
                <a:lnTo>
                  <a:pt x="43199" y="21599"/>
                </a:lnTo>
                <a:cubicBezTo>
                  <a:pt x="43199" y="33448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8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599" y="0"/>
                </a:cubicBezTo>
                <a:lnTo>
                  <a:pt x="21599" y="0"/>
                </a:lnTo>
                <a:cubicBezTo>
                  <a:pt x="33448" y="0"/>
                  <a:pt x="43199" y="9749"/>
                  <a:pt x="43199" y="21599"/>
                </a:cubicBezTo>
              </a:path>
            </a:pathLst>
          </a:custGeom>
          <a:solidFill>
            <a:srgbClr val="FFFFFF">
              <a:alpha val="22352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9" name="Shape 1117"/>
          <p:cNvSpPr>
            <a:spLocks noGrp="1" noChangeArrowheads="1"/>
          </p:cNvSpPr>
          <p:nvPr userDrawn="1"/>
        </p:nvSpPr>
        <p:spPr bwMode="auto">
          <a:xfrm>
            <a:off x="784224" y="503197"/>
            <a:ext cx="3963669" cy="397446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50" y="43200"/>
                  <a:pt x="21599" y="43200"/>
                </a:cubicBezTo>
                <a:lnTo>
                  <a:pt x="21599" y="43200"/>
                </a:lnTo>
                <a:cubicBezTo>
                  <a:pt x="9751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51" y="0"/>
                  <a:pt x="21599" y="0"/>
                </a:cubicBezTo>
                <a:lnTo>
                  <a:pt x="21599" y="0"/>
                </a:lnTo>
                <a:cubicBezTo>
                  <a:pt x="33450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23921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0" name="Shape 1118"/>
          <p:cNvSpPr>
            <a:spLocks noGrp="1" noChangeArrowheads="1"/>
          </p:cNvSpPr>
          <p:nvPr userDrawn="1"/>
        </p:nvSpPr>
        <p:spPr bwMode="auto">
          <a:xfrm>
            <a:off x="830583" y="531930"/>
            <a:ext cx="3829473" cy="383985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49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49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2549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1" name="Shape 1119"/>
          <p:cNvSpPr>
            <a:spLocks noGrp="1" noChangeArrowheads="1"/>
          </p:cNvSpPr>
          <p:nvPr userDrawn="1"/>
        </p:nvSpPr>
        <p:spPr bwMode="auto">
          <a:xfrm>
            <a:off x="876722" y="560659"/>
            <a:ext cx="3695275" cy="370525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8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49" y="43200"/>
                  <a:pt x="0" y="33448"/>
                  <a:pt x="0" y="21600"/>
                </a:cubicBezTo>
                <a:lnTo>
                  <a:pt x="0" y="21600"/>
                </a:lnTo>
                <a:cubicBezTo>
                  <a:pt x="0" y="9749"/>
                  <a:pt x="9749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49"/>
                  <a:pt x="43200" y="21600"/>
                </a:cubicBezTo>
              </a:path>
            </a:pathLst>
          </a:custGeom>
          <a:solidFill>
            <a:srgbClr val="FFFFFF">
              <a:alpha val="2705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2" name="Shape 1120"/>
          <p:cNvSpPr>
            <a:spLocks noGrp="1" noChangeArrowheads="1"/>
          </p:cNvSpPr>
          <p:nvPr userDrawn="1"/>
        </p:nvSpPr>
        <p:spPr bwMode="auto">
          <a:xfrm>
            <a:off x="1517440" y="5083093"/>
            <a:ext cx="886458" cy="88892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34" y="0"/>
                  <a:pt x="43200" y="9673"/>
                  <a:pt x="43200" y="21599"/>
                </a:cubicBezTo>
                <a:lnTo>
                  <a:pt x="43200" y="21599"/>
                </a:lnTo>
                <a:cubicBezTo>
                  <a:pt x="43200" y="33533"/>
                  <a:pt x="33534" y="43200"/>
                  <a:pt x="21600" y="43200"/>
                </a:cubicBezTo>
                <a:lnTo>
                  <a:pt x="21600" y="43200"/>
                </a:lnTo>
                <a:cubicBezTo>
                  <a:pt x="9665" y="43200"/>
                  <a:pt x="0" y="33533"/>
                  <a:pt x="0" y="21599"/>
                </a:cubicBezTo>
                <a:lnTo>
                  <a:pt x="0" y="21599"/>
                </a:lnTo>
                <a:cubicBezTo>
                  <a:pt x="0" y="9673"/>
                  <a:pt x="9665" y="0"/>
                  <a:pt x="21600" y="0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3" name="Shape 1121"/>
          <p:cNvSpPr>
            <a:spLocks noGrp="1" noChangeArrowheads="1"/>
          </p:cNvSpPr>
          <p:nvPr userDrawn="1"/>
        </p:nvSpPr>
        <p:spPr bwMode="auto">
          <a:xfrm>
            <a:off x="2138256" y="4515765"/>
            <a:ext cx="1401867" cy="140562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6" y="0"/>
                </a:moveTo>
                <a:lnTo>
                  <a:pt x="21596" y="0"/>
                </a:lnTo>
                <a:cubicBezTo>
                  <a:pt x="33526" y="0"/>
                  <a:pt x="43200" y="9669"/>
                  <a:pt x="43200" y="21601"/>
                </a:cubicBezTo>
                <a:lnTo>
                  <a:pt x="43200" y="21601"/>
                </a:lnTo>
                <a:cubicBezTo>
                  <a:pt x="43200" y="33530"/>
                  <a:pt x="33526" y="43200"/>
                  <a:pt x="21596" y="43200"/>
                </a:cubicBezTo>
                <a:lnTo>
                  <a:pt x="21596" y="43200"/>
                </a:lnTo>
                <a:cubicBezTo>
                  <a:pt x="9673" y="43200"/>
                  <a:pt x="0" y="33530"/>
                  <a:pt x="0" y="21601"/>
                </a:cubicBezTo>
                <a:lnTo>
                  <a:pt x="0" y="21601"/>
                </a:lnTo>
                <a:cubicBezTo>
                  <a:pt x="0" y="9669"/>
                  <a:pt x="9673" y="0"/>
                  <a:pt x="21596" y="0"/>
                </a:cubicBezTo>
                <a:close/>
              </a:path>
            </a:pathLst>
          </a:custGeom>
          <a:solidFill>
            <a:srgbClr val="FFFFFF">
              <a:alpha val="1450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4" name="Shape 1124"/>
          <p:cNvSpPr>
            <a:spLocks noGrp="1" noChangeArrowheads="1"/>
          </p:cNvSpPr>
          <p:nvPr userDrawn="1"/>
        </p:nvSpPr>
        <p:spPr bwMode="auto">
          <a:xfrm>
            <a:off x="2278379" y="4457826"/>
            <a:ext cx="626955" cy="62875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30" y="0"/>
                  <a:pt x="43200" y="9672"/>
                  <a:pt x="43200" y="21604"/>
                </a:cubicBezTo>
                <a:lnTo>
                  <a:pt x="43200" y="21604"/>
                </a:lnTo>
                <a:cubicBezTo>
                  <a:pt x="43200" y="33525"/>
                  <a:pt x="33530" y="43200"/>
                  <a:pt x="21600" y="43200"/>
                </a:cubicBezTo>
                <a:lnTo>
                  <a:pt x="21600" y="43200"/>
                </a:lnTo>
                <a:cubicBezTo>
                  <a:pt x="9669" y="43200"/>
                  <a:pt x="0" y="33525"/>
                  <a:pt x="0" y="21604"/>
                </a:cubicBezTo>
                <a:lnTo>
                  <a:pt x="0" y="21604"/>
                </a:lnTo>
                <a:cubicBezTo>
                  <a:pt x="0" y="9672"/>
                  <a:pt x="9669" y="0"/>
                  <a:pt x="21600" y="0"/>
                </a:cubicBezTo>
                <a:close/>
              </a:path>
            </a:pathLst>
          </a:custGeom>
          <a:solidFill>
            <a:srgbClr val="FFFFFF">
              <a:alpha val="78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5" name="Shape 1125"/>
          <p:cNvSpPr>
            <a:spLocks noGrp="1" noChangeArrowheads="1"/>
          </p:cNvSpPr>
          <p:nvPr userDrawn="1"/>
        </p:nvSpPr>
        <p:spPr bwMode="auto">
          <a:xfrm>
            <a:off x="761999" y="4613071"/>
            <a:ext cx="514350" cy="51557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9" y="0"/>
                </a:moveTo>
                <a:lnTo>
                  <a:pt x="21599" y="0"/>
                </a:lnTo>
                <a:cubicBezTo>
                  <a:pt x="33527" y="0"/>
                  <a:pt x="43200" y="9668"/>
                  <a:pt x="43200" y="21599"/>
                </a:cubicBezTo>
                <a:lnTo>
                  <a:pt x="43200" y="21599"/>
                </a:lnTo>
                <a:cubicBezTo>
                  <a:pt x="43200" y="33530"/>
                  <a:pt x="33527" y="43200"/>
                  <a:pt x="21599" y="43200"/>
                </a:cubicBezTo>
                <a:lnTo>
                  <a:pt x="21599" y="43200"/>
                </a:lnTo>
                <a:cubicBezTo>
                  <a:pt x="9671" y="43200"/>
                  <a:pt x="0" y="33530"/>
                  <a:pt x="0" y="21599"/>
                </a:cubicBezTo>
                <a:lnTo>
                  <a:pt x="0" y="21599"/>
                </a:lnTo>
                <a:cubicBezTo>
                  <a:pt x="0" y="9668"/>
                  <a:pt x="9671" y="0"/>
                  <a:pt x="21599" y="0"/>
                </a:cubicBezTo>
                <a:close/>
              </a:path>
            </a:pathLst>
          </a:custGeom>
          <a:solidFill>
            <a:srgbClr val="FFFFFF">
              <a:alpha val="4509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6" name="Shape 1138"/>
          <p:cNvSpPr>
            <a:spLocks noGrp="1" noChangeArrowheads="1"/>
          </p:cNvSpPr>
          <p:nvPr userDrawn="1"/>
        </p:nvSpPr>
        <p:spPr bwMode="auto">
          <a:xfrm>
            <a:off x="1733553" y="4372901"/>
            <a:ext cx="597322" cy="59891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25" y="0"/>
                  <a:pt x="43200" y="9675"/>
                  <a:pt x="43200" y="21594"/>
                </a:cubicBezTo>
                <a:lnTo>
                  <a:pt x="43200" y="21594"/>
                </a:lnTo>
                <a:cubicBezTo>
                  <a:pt x="43200" y="33524"/>
                  <a:pt x="33525" y="43200"/>
                  <a:pt x="21600" y="43200"/>
                </a:cubicBezTo>
                <a:lnTo>
                  <a:pt x="21600" y="43200"/>
                </a:lnTo>
                <a:cubicBezTo>
                  <a:pt x="9674" y="43200"/>
                  <a:pt x="0" y="33524"/>
                  <a:pt x="0" y="21594"/>
                </a:cubicBezTo>
                <a:lnTo>
                  <a:pt x="0" y="21594"/>
                </a:lnTo>
                <a:cubicBezTo>
                  <a:pt x="0" y="9675"/>
                  <a:pt x="9674" y="0"/>
                  <a:pt x="21600" y="0"/>
                </a:cubicBezTo>
                <a:close/>
              </a:path>
            </a:pathLst>
          </a:custGeom>
          <a:solidFill>
            <a:srgbClr val="FFFFFF">
              <a:alpha val="7843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7" name="Shape 1139"/>
          <p:cNvSpPr>
            <a:spLocks noGrp="1" noChangeArrowheads="1"/>
          </p:cNvSpPr>
          <p:nvPr userDrawn="1"/>
        </p:nvSpPr>
        <p:spPr bwMode="auto">
          <a:xfrm>
            <a:off x="1236348" y="4729109"/>
            <a:ext cx="566631" cy="56812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8" y="0"/>
                </a:moveTo>
                <a:lnTo>
                  <a:pt x="21608" y="0"/>
                </a:lnTo>
                <a:cubicBezTo>
                  <a:pt x="33533" y="0"/>
                  <a:pt x="43200" y="9668"/>
                  <a:pt x="43200" y="21593"/>
                </a:cubicBezTo>
                <a:lnTo>
                  <a:pt x="43200" y="21593"/>
                </a:lnTo>
                <a:cubicBezTo>
                  <a:pt x="43200" y="33519"/>
                  <a:pt x="33533" y="43200"/>
                  <a:pt x="21608" y="43200"/>
                </a:cubicBezTo>
                <a:lnTo>
                  <a:pt x="21608" y="43200"/>
                </a:lnTo>
                <a:cubicBezTo>
                  <a:pt x="9682" y="43200"/>
                  <a:pt x="0" y="33519"/>
                  <a:pt x="0" y="21593"/>
                </a:cubicBezTo>
                <a:lnTo>
                  <a:pt x="0" y="21593"/>
                </a:lnTo>
                <a:cubicBezTo>
                  <a:pt x="0" y="9668"/>
                  <a:pt x="9682" y="0"/>
                  <a:pt x="21608" y="0"/>
                </a:cubicBezTo>
                <a:close/>
              </a:path>
            </a:pathLst>
          </a:custGeom>
          <a:solidFill>
            <a:srgbClr val="FFFFFF">
              <a:alpha val="2470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8" name="Shape 1140"/>
          <p:cNvSpPr>
            <a:spLocks noGrp="1" noChangeArrowheads="1"/>
          </p:cNvSpPr>
          <p:nvPr userDrawn="1"/>
        </p:nvSpPr>
        <p:spPr bwMode="auto">
          <a:xfrm>
            <a:off x="1129875" y="5387076"/>
            <a:ext cx="564937" cy="566374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7" y="0"/>
                </a:moveTo>
                <a:lnTo>
                  <a:pt x="21607" y="0"/>
                </a:lnTo>
                <a:cubicBezTo>
                  <a:pt x="33536" y="0"/>
                  <a:pt x="43200" y="9673"/>
                  <a:pt x="43200" y="21599"/>
                </a:cubicBezTo>
                <a:lnTo>
                  <a:pt x="43200" y="21599"/>
                </a:lnTo>
                <a:cubicBezTo>
                  <a:pt x="43200" y="33526"/>
                  <a:pt x="33536" y="43200"/>
                  <a:pt x="21607" y="43200"/>
                </a:cubicBezTo>
                <a:lnTo>
                  <a:pt x="21607" y="43200"/>
                </a:lnTo>
                <a:cubicBezTo>
                  <a:pt x="9679" y="43200"/>
                  <a:pt x="0" y="33526"/>
                  <a:pt x="0" y="21599"/>
                </a:cubicBezTo>
                <a:lnTo>
                  <a:pt x="0" y="21599"/>
                </a:lnTo>
                <a:cubicBezTo>
                  <a:pt x="0" y="9673"/>
                  <a:pt x="9679" y="0"/>
                  <a:pt x="21607" y="0"/>
                </a:cubicBezTo>
                <a:close/>
              </a:path>
            </a:pathLst>
          </a:custGeom>
          <a:solidFill>
            <a:srgbClr val="FFFFFF">
              <a:alpha val="3254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9" name="Shape 1141"/>
          <p:cNvSpPr>
            <a:spLocks noGrp="1" noChangeArrowheads="1"/>
          </p:cNvSpPr>
          <p:nvPr userDrawn="1"/>
        </p:nvSpPr>
        <p:spPr bwMode="auto">
          <a:xfrm>
            <a:off x="1777575" y="5855034"/>
            <a:ext cx="670135" cy="67193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25" y="0"/>
                  <a:pt x="43200" y="9674"/>
                  <a:pt x="43200" y="21605"/>
                </a:cubicBezTo>
                <a:lnTo>
                  <a:pt x="43200" y="21605"/>
                </a:lnTo>
                <a:cubicBezTo>
                  <a:pt x="43200" y="33535"/>
                  <a:pt x="33525" y="43200"/>
                  <a:pt x="21600" y="43200"/>
                </a:cubicBezTo>
                <a:lnTo>
                  <a:pt x="21600" y="43200"/>
                </a:lnTo>
                <a:cubicBezTo>
                  <a:pt x="9674" y="43200"/>
                  <a:pt x="0" y="33535"/>
                  <a:pt x="0" y="21605"/>
                </a:cubicBezTo>
                <a:lnTo>
                  <a:pt x="0" y="21605"/>
                </a:lnTo>
                <a:cubicBezTo>
                  <a:pt x="0" y="9674"/>
                  <a:pt x="9674" y="0"/>
                  <a:pt x="21600" y="0"/>
                </a:cubicBezTo>
                <a:close/>
              </a:path>
            </a:pathLst>
          </a:custGeom>
          <a:solidFill>
            <a:srgbClr val="FFFFFF">
              <a:alpha val="705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0" name="Shape 1142"/>
          <p:cNvSpPr>
            <a:spLocks noGrp="1" noChangeArrowheads="1"/>
          </p:cNvSpPr>
          <p:nvPr userDrawn="1"/>
        </p:nvSpPr>
        <p:spPr bwMode="auto">
          <a:xfrm>
            <a:off x="1681482" y="6244482"/>
            <a:ext cx="516254" cy="51780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1" y="0"/>
                </a:moveTo>
                <a:lnTo>
                  <a:pt x="21591" y="0"/>
                </a:lnTo>
                <a:cubicBezTo>
                  <a:pt x="33528" y="0"/>
                  <a:pt x="43198" y="9667"/>
                  <a:pt x="43198" y="21600"/>
                </a:cubicBezTo>
                <a:lnTo>
                  <a:pt x="43198" y="21600"/>
                </a:lnTo>
                <a:cubicBezTo>
                  <a:pt x="43198" y="33519"/>
                  <a:pt x="33528" y="43200"/>
                  <a:pt x="21591" y="43200"/>
                </a:cubicBezTo>
                <a:lnTo>
                  <a:pt x="21591" y="43200"/>
                </a:lnTo>
                <a:cubicBezTo>
                  <a:pt x="9670" y="43200"/>
                  <a:pt x="0" y="33519"/>
                  <a:pt x="0" y="21600"/>
                </a:cubicBezTo>
                <a:lnTo>
                  <a:pt x="0" y="21600"/>
                </a:lnTo>
                <a:cubicBezTo>
                  <a:pt x="0" y="9667"/>
                  <a:pt x="9670" y="0"/>
                  <a:pt x="21591" y="0"/>
                </a:cubicBezTo>
                <a:close/>
              </a:path>
            </a:pathLst>
          </a:custGeom>
          <a:solidFill>
            <a:srgbClr val="FFFFFF">
              <a:alpha val="3097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1" name="Shape 1143"/>
          <p:cNvSpPr>
            <a:spLocks noGrp="1" noChangeArrowheads="1"/>
          </p:cNvSpPr>
          <p:nvPr userDrawn="1"/>
        </p:nvSpPr>
        <p:spPr bwMode="auto">
          <a:xfrm>
            <a:off x="2697690" y="5964721"/>
            <a:ext cx="544829" cy="54621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9" y="0"/>
                </a:moveTo>
                <a:lnTo>
                  <a:pt x="21599" y="0"/>
                </a:lnTo>
                <a:cubicBezTo>
                  <a:pt x="33531" y="0"/>
                  <a:pt x="43200" y="9666"/>
                  <a:pt x="43200" y="21605"/>
                </a:cubicBezTo>
                <a:lnTo>
                  <a:pt x="43200" y="21605"/>
                </a:lnTo>
                <a:cubicBezTo>
                  <a:pt x="43200" y="33533"/>
                  <a:pt x="33531" y="43200"/>
                  <a:pt x="21599" y="43200"/>
                </a:cubicBezTo>
                <a:lnTo>
                  <a:pt x="21599" y="43200"/>
                </a:lnTo>
                <a:cubicBezTo>
                  <a:pt x="9666" y="43200"/>
                  <a:pt x="0" y="33533"/>
                  <a:pt x="0" y="21605"/>
                </a:cubicBezTo>
                <a:lnTo>
                  <a:pt x="0" y="21605"/>
                </a:lnTo>
                <a:cubicBezTo>
                  <a:pt x="0" y="9666"/>
                  <a:pt x="9666" y="0"/>
                  <a:pt x="21599" y="0"/>
                </a:cubicBezTo>
                <a:close/>
              </a:path>
            </a:pathLst>
          </a:custGeom>
          <a:solidFill>
            <a:srgbClr val="FFFFFF">
              <a:alpha val="6745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2" name="Shape 1144"/>
          <p:cNvSpPr>
            <a:spLocks noGrp="1" noChangeArrowheads="1"/>
          </p:cNvSpPr>
          <p:nvPr userDrawn="1"/>
        </p:nvSpPr>
        <p:spPr bwMode="auto">
          <a:xfrm>
            <a:off x="2278382" y="5578670"/>
            <a:ext cx="733424" cy="73527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6" y="0"/>
                </a:moveTo>
                <a:lnTo>
                  <a:pt x="21606" y="0"/>
                </a:lnTo>
                <a:cubicBezTo>
                  <a:pt x="33524" y="0"/>
                  <a:pt x="43200" y="9671"/>
                  <a:pt x="43200" y="21599"/>
                </a:cubicBezTo>
                <a:lnTo>
                  <a:pt x="43200" y="21599"/>
                </a:lnTo>
                <a:cubicBezTo>
                  <a:pt x="43200" y="33528"/>
                  <a:pt x="33524" y="43200"/>
                  <a:pt x="21606" y="43200"/>
                </a:cubicBezTo>
                <a:lnTo>
                  <a:pt x="21606" y="43200"/>
                </a:lnTo>
                <a:cubicBezTo>
                  <a:pt x="9674" y="43200"/>
                  <a:pt x="0" y="33528"/>
                  <a:pt x="0" y="21599"/>
                </a:cubicBezTo>
                <a:lnTo>
                  <a:pt x="0" y="21599"/>
                </a:lnTo>
                <a:cubicBezTo>
                  <a:pt x="0" y="9671"/>
                  <a:pt x="9674" y="0"/>
                  <a:pt x="21606" y="0"/>
                </a:cubicBezTo>
                <a:close/>
              </a:path>
            </a:pathLst>
          </a:custGeom>
          <a:solidFill>
            <a:srgbClr val="FFFFFF">
              <a:alpha val="31372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3" name="Shape 1147"/>
          <p:cNvSpPr>
            <a:spLocks noGrp="1" noChangeArrowheads="1"/>
          </p:cNvSpPr>
          <p:nvPr userDrawn="1"/>
        </p:nvSpPr>
        <p:spPr bwMode="auto">
          <a:xfrm>
            <a:off x="1957284" y="36827"/>
            <a:ext cx="564302" cy="56589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41" y="0"/>
                  <a:pt x="43200" y="9670"/>
                  <a:pt x="43200" y="21593"/>
                </a:cubicBezTo>
                <a:lnTo>
                  <a:pt x="43200" y="21593"/>
                </a:lnTo>
                <a:cubicBezTo>
                  <a:pt x="43200" y="33529"/>
                  <a:pt x="33541" y="43200"/>
                  <a:pt x="21600" y="43200"/>
                </a:cubicBezTo>
                <a:lnTo>
                  <a:pt x="21600" y="43200"/>
                </a:lnTo>
                <a:cubicBezTo>
                  <a:pt x="9673" y="43200"/>
                  <a:pt x="0" y="33529"/>
                  <a:pt x="0" y="21593"/>
                </a:cubicBezTo>
                <a:lnTo>
                  <a:pt x="0" y="21593"/>
                </a:lnTo>
                <a:cubicBezTo>
                  <a:pt x="0" y="9670"/>
                  <a:pt x="9673" y="0"/>
                  <a:pt x="21600" y="0"/>
                </a:cubicBezTo>
                <a:close/>
              </a:path>
            </a:pathLst>
          </a:custGeom>
          <a:solidFill>
            <a:srgbClr val="FFFFFF">
              <a:alpha val="1450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4" name="Shape 1148"/>
          <p:cNvSpPr>
            <a:spLocks noGrp="1" noChangeArrowheads="1"/>
          </p:cNvSpPr>
          <p:nvPr userDrawn="1"/>
        </p:nvSpPr>
        <p:spPr bwMode="auto">
          <a:xfrm>
            <a:off x="1704130" y="35715"/>
            <a:ext cx="561550" cy="56304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8" y="0"/>
                </a:moveTo>
                <a:lnTo>
                  <a:pt x="21608" y="0"/>
                </a:lnTo>
                <a:cubicBezTo>
                  <a:pt x="33527" y="0"/>
                  <a:pt x="43200" y="9670"/>
                  <a:pt x="43200" y="21593"/>
                </a:cubicBezTo>
                <a:lnTo>
                  <a:pt x="43200" y="21593"/>
                </a:lnTo>
                <a:cubicBezTo>
                  <a:pt x="43200" y="33529"/>
                  <a:pt x="33527" y="43200"/>
                  <a:pt x="21608" y="43200"/>
                </a:cubicBezTo>
                <a:lnTo>
                  <a:pt x="21608" y="43200"/>
                </a:lnTo>
                <a:cubicBezTo>
                  <a:pt x="9672" y="43200"/>
                  <a:pt x="0" y="33529"/>
                  <a:pt x="0" y="21593"/>
                </a:cubicBezTo>
                <a:lnTo>
                  <a:pt x="0" y="21593"/>
                </a:lnTo>
                <a:cubicBezTo>
                  <a:pt x="0" y="9670"/>
                  <a:pt x="9672" y="0"/>
                  <a:pt x="21608" y="0"/>
                </a:cubicBezTo>
                <a:close/>
              </a:path>
            </a:pathLst>
          </a:custGeom>
          <a:solidFill>
            <a:srgbClr val="FFFFFF">
              <a:alpha val="1647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5" name="Текст 2"/>
          <p:cNvSpPr>
            <a:spLocks noGrp="1"/>
          </p:cNvSpPr>
          <p:nvPr>
            <p:ph type="body" idx="1"/>
          </p:nvPr>
        </p:nvSpPr>
        <p:spPr bwMode="auto">
          <a:xfrm>
            <a:off x="599439" y="1600203"/>
            <a:ext cx="7932999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36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11559" y="6356353"/>
            <a:ext cx="2133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184183-74E9-4393-9769-E1D9236041BE}" type="datetimeFigureOut">
              <a:rPr lang="ru-RU"/>
              <a:pPr>
                <a:defRPr/>
              </a:pPr>
              <a:t>09.03.2022</a:t>
            </a:fld>
            <a:endParaRPr lang="ru-RU"/>
          </a:p>
        </p:txBody>
      </p:sp>
      <p:sp>
        <p:nvSpPr>
          <p:cNvPr id="37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199" y="6356353"/>
            <a:ext cx="2895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" name="Заголовок 1"/>
          <p:cNvSpPr>
            <a:spLocks noGrp="1"/>
          </p:cNvSpPr>
          <p:nvPr>
            <p:ph type="title"/>
          </p:nvPr>
        </p:nvSpPr>
        <p:spPr bwMode="auto">
          <a:xfrm>
            <a:off x="590871" y="274638"/>
            <a:ext cx="79415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9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444207" y="6356353"/>
            <a:ext cx="2088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30004-958A-4E15-9840-E9741BECB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>
        <a:spcBef>
          <a:spcPts val="0"/>
        </a:spcBef>
        <a:buNone/>
        <a:defRPr sz="4400" b="1">
          <a:solidFill>
            <a:schemeClr val="accent6">
              <a:lumMod val="50000"/>
            </a:schemeClr>
          </a:solidFill>
          <a:latin typeface="+mj-lt"/>
          <a:ea typeface="+mj-ea"/>
          <a:cs typeface="Arial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599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pattFill prst="dashDnDiag">
          <a:fgClr>
            <a:schemeClr val="accent1"/>
          </a:fgClr>
          <a:bgClr>
            <a:schemeClr val="accent1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8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>
              <a:defRPr/>
            </a:pPr>
            <a:r>
              <a:rPr lang="ru-RU" b="1" i="1">
                <a:latin typeface="Times New Roman"/>
                <a:cs typeface="Times New Roman"/>
              </a:rPr>
              <a:t>Презентация на тему </a:t>
            </a:r>
            <a:br>
              <a:rPr lang="ru-RU" b="1" i="1">
                <a:latin typeface="Times New Roman"/>
                <a:cs typeface="Times New Roman"/>
              </a:rPr>
            </a:br>
            <a:r>
              <a:rPr lang="ru-RU" b="1" i="1">
                <a:latin typeface="Times New Roman"/>
                <a:cs typeface="Times New Roman"/>
              </a:rPr>
              <a:t>«Игры по нравственно-патриотическому воспитанию»</a:t>
            </a:r>
            <a:br>
              <a:rPr lang="ru-RU" b="1" i="1">
                <a:latin typeface="Times New Roman"/>
                <a:cs typeface="Times New Roman"/>
              </a:rPr>
            </a:br>
            <a:r>
              <a:rPr lang="ru-RU" b="1" i="1">
                <a:latin typeface="Times New Roman"/>
                <a:cs typeface="Times New Roman"/>
              </a:rPr>
              <a:t/>
            </a:r>
            <a:br>
              <a:rPr lang="ru-RU" b="1" i="1">
                <a:latin typeface="Times New Roman"/>
                <a:cs typeface="Times New Roman"/>
              </a:rPr>
            </a:br>
            <a:r>
              <a:rPr lang="ru-RU" b="1" i="1">
                <a:latin typeface="Times New Roman"/>
                <a:cs typeface="Times New Roman"/>
              </a:rPr>
              <a:t> </a:t>
            </a:r>
            <a:endParaRPr lang="ru-RU" sz="2800" b="1" i="1">
              <a:latin typeface="Times New Roman"/>
              <a:cs typeface="Times New Roman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395536" y="3886200"/>
            <a:ext cx="8424936" cy="1752599"/>
          </a:xfrm>
        </p:spPr>
        <p:txBody>
          <a:bodyPr/>
          <a:lstStyle/>
          <a:p>
            <a:pPr>
              <a:defRPr/>
            </a:pPr>
            <a:endParaRPr lang="ru-RU"/>
          </a:p>
          <a:p>
            <a:pPr>
              <a:defRPr/>
            </a:pPr>
            <a:endParaRPr lang="ru-RU" i="1"/>
          </a:p>
        </p:txBody>
      </p:sp>
      <p:sp>
        <p:nvSpPr>
          <p:cNvPr id="6" name="TextBox 3"/>
          <p:cNvSpPr txBox="1"/>
          <p:nvPr/>
        </p:nvSpPr>
        <p:spPr bwMode="auto">
          <a:xfrm>
            <a:off x="-2988838" y="980727"/>
            <a:ext cx="182988" cy="36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spd="slow" p14:dur="2000" advClick="1">
        <p:fade thruBlk="0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201135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>
                <a:latin typeface="Times New Roman"/>
                <a:cs typeface="Times New Roman"/>
              </a:rPr>
              <a:t/>
            </a:r>
            <a:br>
              <a:rPr lang="ru-RU" sz="1800">
                <a:latin typeface="Times New Roman"/>
                <a:cs typeface="Times New Roman"/>
              </a:rPr>
            </a:br>
            <a:r>
              <a:rPr lang="ru-RU" sz="1800">
                <a:latin typeface="Times New Roman"/>
                <a:cs typeface="Times New Roman"/>
              </a:rPr>
              <a:t/>
            </a:r>
            <a:br>
              <a:rPr lang="ru-RU" sz="1800">
                <a:latin typeface="Times New Roman"/>
                <a:cs typeface="Times New Roman"/>
              </a:rPr>
            </a:br>
            <a:r>
              <a:rPr lang="ru-RU" sz="1800">
                <a:latin typeface="Times New Roman"/>
                <a:cs typeface="Times New Roman"/>
              </a:rPr>
              <a:t/>
            </a:r>
            <a:br>
              <a:rPr lang="ru-RU" sz="1800">
                <a:latin typeface="Times New Roman"/>
                <a:cs typeface="Times New Roman"/>
              </a:rPr>
            </a:br>
            <a:r>
              <a:rPr lang="ru-RU" sz="2000" b="1">
                <a:latin typeface="Times New Roman"/>
                <a:cs typeface="Times New Roman"/>
              </a:rPr>
              <a:t>«Комплименты»</a:t>
            </a:r>
            <a:r>
              <a:rPr lang="ru-RU" sz="1800">
                <a:latin typeface="Times New Roman"/>
                <a:cs typeface="Times New Roman"/>
              </a:rPr>
              <a:t/>
            </a:r>
            <a:br>
              <a:rPr lang="ru-RU" sz="1800">
                <a:latin typeface="Times New Roman"/>
                <a:cs typeface="Times New Roman"/>
              </a:rPr>
            </a:br>
            <a:r>
              <a:rPr lang="ru-RU" sz="1800" i="1">
                <a:latin typeface="Times New Roman"/>
                <a:cs typeface="Times New Roman"/>
              </a:rPr>
              <a:t>Цель: учить детей говорить друг другу комплименты; развивать речь, мышление; воспитывать дружелюбие.</a:t>
            </a:r>
            <a:br>
              <a:rPr lang="ru-RU" sz="1800" i="1">
                <a:latin typeface="Times New Roman"/>
                <a:cs typeface="Times New Roman"/>
              </a:rPr>
            </a:br>
            <a:r>
              <a:rPr lang="ru-RU" sz="1800" i="1">
                <a:latin typeface="Times New Roman"/>
                <a:cs typeface="Times New Roman"/>
              </a:rPr>
              <a:t>Ход игры: дети образуют круг, берутся за руки. Сначала воспитатель начинает говорить ребенку, которого держит за руку справа. Например: «Миша, ты сегодня такой вежливый!» Далее ребенок обращается к ребенку, которого он держит за руку справа. Если ребенку трудно произнести комплимент, то ему помогают другие дети.</a:t>
            </a:r>
            <a:r>
              <a:rPr lang="ru-RU" sz="1800">
                <a:latin typeface="Times New Roman"/>
                <a:cs typeface="Times New Roman"/>
              </a:rPr>
              <a:t/>
            </a:r>
            <a:br>
              <a:rPr lang="ru-RU" sz="1800">
                <a:latin typeface="Times New Roman"/>
                <a:cs typeface="Times New Roman"/>
              </a:rPr>
            </a:br>
            <a:endParaRPr lang="ru-RU" sz="1800">
              <a:latin typeface="Times New Roman"/>
              <a:cs typeface="Times New Roman"/>
            </a:endParaRPr>
          </a:p>
        </p:txBody>
      </p:sp>
      <p:pic>
        <p:nvPicPr>
          <p:cNvPr id="5" name="Содержимое 3" descr="комплименты.jpg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928794" y="2756604"/>
            <a:ext cx="5801652" cy="38871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spd="slow" p14:dur="2000" advClick="1">
        <p:wedge/>
      </p:transition>
    </mc:Choice>
    <mc:Fallback>
      <p:transition spd="slow">
        <p:wedg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93991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b="1">
                <a:latin typeface="Times New Roman"/>
                <a:cs typeface="Times New Roman"/>
              </a:rPr>
              <a:t/>
            </a:r>
            <a:br>
              <a:rPr lang="ru-RU" sz="1800" b="1">
                <a:latin typeface="Times New Roman"/>
                <a:cs typeface="Times New Roman"/>
              </a:rPr>
            </a:br>
            <a:r>
              <a:rPr lang="ru-RU" sz="1800" b="1">
                <a:latin typeface="Times New Roman"/>
                <a:cs typeface="Times New Roman"/>
              </a:rPr>
              <a:t>«Жилище человека»</a:t>
            </a:r>
            <a:r>
              <a:rPr lang="ru-RU" sz="1800">
                <a:latin typeface="Times New Roman"/>
                <a:cs typeface="Times New Roman"/>
              </a:rPr>
              <a:t/>
            </a:r>
            <a:br>
              <a:rPr lang="ru-RU" sz="1800">
                <a:latin typeface="Times New Roman"/>
                <a:cs typeface="Times New Roman"/>
              </a:rPr>
            </a:br>
            <a:r>
              <a:rPr lang="ru-RU" sz="1800" i="1">
                <a:latin typeface="Times New Roman"/>
                <a:cs typeface="Times New Roman"/>
              </a:rPr>
              <a:t>Цель: закрепить знания детей о жилище человека, о том из чего они сделаны. Прививать любовь к родному дому, Родине.</a:t>
            </a:r>
            <a:br>
              <a:rPr lang="ru-RU" sz="1800" i="1">
                <a:latin typeface="Times New Roman"/>
                <a:cs typeface="Times New Roman"/>
              </a:rPr>
            </a:br>
            <a:r>
              <a:rPr lang="ru-RU" sz="1800" i="1">
                <a:latin typeface="Times New Roman"/>
                <a:cs typeface="Times New Roman"/>
              </a:rPr>
              <a:t>Материал: картинки и иллюстрации с изображением жилища человека</a:t>
            </a:r>
            <a:br>
              <a:rPr lang="ru-RU" sz="1800" i="1">
                <a:latin typeface="Times New Roman"/>
                <a:cs typeface="Times New Roman"/>
              </a:rPr>
            </a:br>
            <a:r>
              <a:rPr lang="ru-RU" sz="1800" i="1">
                <a:latin typeface="Times New Roman"/>
                <a:cs typeface="Times New Roman"/>
              </a:rPr>
              <a:t>Ход игры: воспитатель начинает рассказ в том где живет человек, что жилище бывает разное яранга, хата, изба…</a:t>
            </a:r>
            <a:r>
              <a:rPr lang="ru-RU" sz="1800"/>
              <a:t/>
            </a:r>
            <a:br>
              <a:rPr lang="ru-RU" sz="1800"/>
            </a:br>
            <a:endParaRPr lang="ru-RU" sz="1800"/>
          </a:p>
        </p:txBody>
      </p:sp>
      <p:pic>
        <p:nvPicPr>
          <p:cNvPr id="5" name="Содержимое 3" descr="жилище человека.jpg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071538" y="2143116"/>
            <a:ext cx="6715172" cy="45005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spd="slow" p14:dur="2000" advClick="1">
        <p:wedge/>
      </p:transition>
    </mc:Choice>
    <mc:Fallback>
      <p:transition spd="slow">
        <p:wedg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>
                <a:latin typeface="Times New Roman"/>
                <a:cs typeface="Times New Roman"/>
              </a:rPr>
              <a:t/>
            </a:r>
            <a:br>
              <a:rPr lang="ru-RU" sz="2000" b="1">
                <a:latin typeface="Times New Roman"/>
                <a:cs typeface="Times New Roman"/>
              </a:rPr>
            </a:br>
            <a:r>
              <a:rPr lang="ru-RU" sz="2000" b="1">
                <a:latin typeface="Times New Roman"/>
                <a:cs typeface="Times New Roman"/>
              </a:rPr>
              <a:t> Домино «Народные промыслы»</a:t>
            </a:r>
            <a:r>
              <a:rPr lang="ru-RU" sz="1800">
                <a:latin typeface="Times New Roman"/>
                <a:cs typeface="Times New Roman"/>
              </a:rPr>
              <a:t/>
            </a:r>
            <a:br>
              <a:rPr lang="ru-RU" sz="1800">
                <a:latin typeface="Times New Roman"/>
                <a:cs typeface="Times New Roman"/>
              </a:rPr>
            </a:br>
            <a:r>
              <a:rPr lang="ru-RU" sz="1600" i="1">
                <a:latin typeface="Times New Roman"/>
                <a:cs typeface="Times New Roman"/>
              </a:rPr>
              <a:t>Цель: знакомить детей с народными промыслами, прививать интерес к русским традициям, учить узнавать и отличать различные промыслы.</a:t>
            </a:r>
            <a:br>
              <a:rPr lang="ru-RU" sz="1600" i="1">
                <a:latin typeface="Times New Roman"/>
                <a:cs typeface="Times New Roman"/>
              </a:rPr>
            </a:br>
            <a:r>
              <a:rPr lang="ru-RU" sz="1600" i="1">
                <a:latin typeface="Times New Roman"/>
                <a:cs typeface="Times New Roman"/>
              </a:rPr>
              <a:t>Материал: картинки и изображения с предметами народного творчества</a:t>
            </a:r>
            <a:br>
              <a:rPr lang="ru-RU" sz="1600" i="1">
                <a:latin typeface="Times New Roman"/>
                <a:cs typeface="Times New Roman"/>
              </a:rPr>
            </a:br>
            <a:r>
              <a:rPr lang="ru-RU" sz="1600" i="1">
                <a:latin typeface="Times New Roman"/>
                <a:cs typeface="Times New Roman"/>
              </a:rPr>
              <a:t>Ход игры: воспитатель показывает картинку с изображением предметов народных промыслов.</a:t>
            </a:r>
            <a:r>
              <a:rPr lang="ru-RU" sz="1800">
                <a:latin typeface="Times New Roman"/>
                <a:cs typeface="Times New Roman"/>
              </a:rPr>
              <a:t/>
            </a:r>
            <a:br>
              <a:rPr lang="ru-RU" sz="1800">
                <a:latin typeface="Times New Roman"/>
                <a:cs typeface="Times New Roman"/>
              </a:rPr>
            </a:br>
            <a:endParaRPr lang="ru-RU" sz="1800">
              <a:latin typeface="Times New Roman"/>
              <a:cs typeface="Times New Roman"/>
            </a:endParaRPr>
          </a:p>
        </p:txBody>
      </p:sp>
      <p:pic>
        <p:nvPicPr>
          <p:cNvPr id="5" name="Содержимое 3" descr="домино народные промыслы.jpg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583252" y="2000240"/>
            <a:ext cx="6060581" cy="4545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spd="slow" p14:dur="2000" advClick="1">
        <p:wedge/>
      </p:transition>
    </mc:Choice>
    <mc:Fallback>
      <p:transition spd="slow">
        <p:wedg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Содержимое 3" descr="народные промыслы.jpg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278315" y="285728"/>
            <a:ext cx="8437089" cy="6072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spd="slow" p14:dur="2000" advClick="1">
        <p:wedge/>
      </p:transition>
    </mc:Choice>
    <mc:Fallback>
      <p:transition spd="slow">
        <p:wedg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ru-RU" sz="2000" b="1">
                <a:latin typeface="Times New Roman"/>
                <a:cs typeface="Times New Roman"/>
              </a:rPr>
              <a:t>Мозаика «Бурятский орнамент»</a:t>
            </a:r>
            <a:br>
              <a:rPr lang="ru-RU" sz="2000" b="1">
                <a:latin typeface="Times New Roman"/>
                <a:cs typeface="Times New Roman"/>
              </a:rPr>
            </a:br>
            <a:r>
              <a:rPr lang="ru-RU" sz="1800" i="1">
                <a:latin typeface="Times New Roman"/>
                <a:cs typeface="Times New Roman"/>
              </a:rPr>
              <a:t>Цель: знакомить детей с бурятскими орнаментами, прививать интерес , учить узнавать и отличать бурятские орнаменты. </a:t>
            </a:r>
            <a:r>
              <a:rPr lang="ru-RU" sz="1800">
                <a:latin typeface="Times New Roman"/>
                <a:cs typeface="Times New Roman"/>
              </a:rPr>
              <a:t/>
            </a:r>
            <a:br>
              <a:rPr lang="ru-RU" sz="1800">
                <a:latin typeface="Times New Roman"/>
                <a:cs typeface="Times New Roman"/>
              </a:rPr>
            </a:br>
            <a:endParaRPr lang="ru-RU" sz="1800">
              <a:latin typeface="Times New Roman"/>
              <a:cs typeface="Times New Roman"/>
            </a:endParaRPr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554691" y="1600200"/>
            <a:ext cx="6034617" cy="45259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spd="slow" p14:dur="2000" advClick="1">
        <p:wedge/>
      </p:transition>
    </mc:Choice>
    <mc:Fallback>
      <p:transition spd="slow">
        <p:wedg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Переодевание кукол в одежду разной национальности</a:t>
            </a:r>
          </a:p>
        </p:txBody>
      </p:sp>
      <p:pic>
        <p:nvPicPr>
          <p:cNvPr id="5" name="Содержимое 3" descr="IMG_20181015_164929.jpg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2874764" y="1600200"/>
            <a:ext cx="3768937" cy="50252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spd="slow" p14:dur="2000" advClick="1">
        <p:wedge/>
      </p:transition>
    </mc:Choice>
    <mc:Fallback>
      <p:transition spd="slow">
        <p:wedg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«Отгадай профессию»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sz="2400"/>
              <a:t>Цель: закреплять знания детей о профессиях.Формировать умения разделять профессии на мужские и женские. Материал: карточки с изображением людей разных профессий. Ход игры: взрослый перечисляет действия действия человека определённой профессии, а дети отгадывают, что это за профессия.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>
              <a:defRPr/>
            </a:pPr>
            <a:r>
              <a:rPr/>
              <a:t>«Назови кто?»</a:t>
            </a:r>
            <a:r>
              <a:rPr lang="ru-RU" sz="4400" b="0" i="0" u="none" strike="noStrike" cap="none" spc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Цель: знакомить детей со знаменитыми людьми РФ ( Путин, Пушкин, Гагарин)</a:t>
            </a:r>
            <a:endParaRPr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Font typeface="Arial"/>
              <a:buNone/>
              <a:defRPr/>
            </a:pPr>
            <a:endParaRPr/>
          </a:p>
          <a:p>
            <a:pPr>
              <a:defRPr/>
            </a:pPr>
            <a:endParaRPr/>
          </a:p>
        </p:txBody>
      </p:sp>
      <p:pic>
        <p:nvPicPr>
          <p:cNvPr id="6" name="Содержимое 5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/>
        </p:blipFill>
        <p:spPr bwMode="auto">
          <a:xfrm>
            <a:off x="457199" y="2174874"/>
            <a:ext cx="4334849" cy="4239466"/>
          </a:xfrm>
          <a:prstGeom prst="rect">
            <a:avLst/>
          </a:prstGeom>
        </p:spPr>
      </p:pic>
      <p:sp>
        <p:nvSpPr>
          <p:cNvPr id="7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506300" y="1535112"/>
            <a:ext cx="4180500" cy="1131886"/>
          </a:xfrm>
        </p:spPr>
        <p:txBody>
          <a:bodyPr vertOverflow="overflow" horzOverflow="clip" vert="horz" wrap="square" lIns="91440" tIns="45720" rIns="91440" bIns="45720" numCol="1" spcCol="0" rtlCol="0" fromWordArt="0" anchor="b" anchorCtr="0" forceAA="0" compatLnSpc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>
              <a:defRPr/>
            </a:pPr>
            <a:r>
              <a:rPr/>
              <a:t>Кто изображен и чем знаменит?</a:t>
            </a:r>
          </a:p>
        </p:txBody>
      </p:sp>
      <p:pic>
        <p:nvPicPr>
          <p:cNvPr id="8" name="Содержимое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/>
        </p:blipFill>
        <p:spPr bwMode="auto">
          <a:xfrm>
            <a:off x="4645024" y="2632074"/>
            <a:ext cx="3951288" cy="3951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>
              <a:defRPr/>
            </a:pPr>
            <a:r>
              <a:rPr/>
              <a:t/>
            </a:r>
            <a:br>
              <a:rPr/>
            </a:br>
            <a:r>
              <a:rPr/>
              <a:t/>
            </a:r>
            <a:br>
              <a:rPr/>
            </a:br>
            <a:r>
              <a:rPr/>
              <a:t/>
            </a:r>
            <a:br>
              <a:rPr/>
            </a:br>
            <a:r>
              <a:rPr/>
              <a:t/>
            </a:r>
            <a:br>
              <a:rPr/>
            </a:br>
            <a:r>
              <a:rPr/>
              <a:t/>
            </a:r>
            <a:br>
              <a:rPr/>
            </a:br>
            <a:r>
              <a:rPr/>
              <a:t/>
            </a:r>
            <a:br>
              <a:rPr/>
            </a:br>
            <a:r>
              <a:rPr/>
              <a:t>Спасибо за внимание!</a:t>
            </a:r>
          </a:p>
        </p:txBody>
      </p:sp>
      <p:pic>
        <p:nvPicPr>
          <p:cNvPr id="5" name="Содержимое 4" descr="IMG_20220309_102255_resized_20220309_1235140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1784" y="3214686"/>
            <a:ext cx="3881968" cy="291147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620099" y="274638"/>
            <a:ext cx="7912339" cy="151606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Цели и задачи игр по нравственно-патриотическому воспитанию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>
          <a:xfrm>
            <a:off x="610574" y="1857375"/>
            <a:ext cx="7921864" cy="461962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 fontScale="52500" lnSpcReduction="20000"/>
          </a:bodyPr>
          <a:lstStyle/>
          <a:p>
            <a:pPr>
              <a:defRPr/>
            </a:pPr>
            <a:endParaRPr/>
          </a:p>
          <a:p>
            <a:pPr>
              <a:defRPr/>
            </a:pPr>
            <a:endParaRPr lang="ru-RU" sz="34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3400" b="1">
                <a:latin typeface="Times New Roman"/>
                <a:cs typeface="Times New Roman"/>
              </a:rPr>
              <a:t>Цель:</a:t>
            </a:r>
            <a:r>
              <a:rPr lang="ru-RU" sz="3400">
                <a:latin typeface="Times New Roman"/>
                <a:cs typeface="Times New Roman"/>
              </a:rPr>
              <a:t> воспитание гражданина и патриота своей страны, формирование нравственных ценностей. Создание в детском саду предметно-развивающей среды, способствующей этому воспитанию.</a:t>
            </a:r>
          </a:p>
          <a:p>
            <a:pPr>
              <a:defRPr/>
            </a:pPr>
            <a:r>
              <a:rPr lang="ru-RU" sz="3400" b="1">
                <a:latin typeface="Times New Roman"/>
                <a:cs typeface="Times New Roman"/>
              </a:rPr>
              <a:t>Задачи</a:t>
            </a:r>
            <a:endParaRPr lang="ru-RU" sz="34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3400">
                <a:latin typeface="Times New Roman"/>
                <a:cs typeface="Times New Roman"/>
              </a:rPr>
              <a:t>Способствовать формированию личного отношения ребенка к соблюдению (и нарушению) моральных норм: сочувствие обиженному и несогласие с действиями обидчика; одобрение действий того, кто поступил справедливо (разделил кубики поровну).</a:t>
            </a:r>
            <a:endParaRPr/>
          </a:p>
          <a:p>
            <a:pPr>
              <a:defRPr/>
            </a:pPr>
            <a:r>
              <a:rPr lang="ru-RU" sz="3400">
                <a:latin typeface="Times New Roman"/>
                <a:cs typeface="Times New Roman"/>
              </a:rPr>
              <a:t>Продолжать работу по формированию доброжелательных взаимоотношений между детьми (в частности, путем рассказа о том, чем хорош каждый воспитанник группы); образа Я (помогать ребенку как можно чаще убеждаться в том, что он хороший, что его любят).</a:t>
            </a:r>
            <a:endParaRPr/>
          </a:p>
          <a:p>
            <a:pPr>
              <a:defRPr/>
            </a:pPr>
            <a:r>
              <a:rPr lang="ru-RU" sz="3400">
                <a:latin typeface="Times New Roman"/>
                <a:cs typeface="Times New Roman"/>
              </a:rPr>
              <a:t>Воспитывать скромность, отзывчивость, желание быть справедливым, сильным и смелым; учить испытывать чувство стыда за неблаговидный поступок.</a:t>
            </a:r>
            <a:endParaRPr/>
          </a:p>
          <a:p>
            <a:pPr>
              <a:defRPr/>
            </a:pPr>
            <a:r>
              <a:rPr lang="ru-RU" sz="3400">
                <a:latin typeface="Times New Roman"/>
                <a:cs typeface="Times New Roman"/>
              </a:rPr>
              <a:t>Напоминать детям о необходимости здороваться, прощаться, называть работников дошкольного учреждения по имени и отчеству, не вмешиваться в разговор взрослых, вежливо выражать свою просьбу, благодарить за оказанную услугу.</a:t>
            </a:r>
            <a:endParaRPr/>
          </a:p>
          <a:p>
            <a:pPr marL="0" indent="0">
              <a:buFont typeface="Arial"/>
              <a:buNone/>
              <a:defRPr/>
            </a:pPr>
            <a:endParaRPr/>
          </a:p>
          <a:p>
            <a:pPr>
              <a:defRPr/>
            </a:pPr>
            <a:endParaRPr lang="ru-RU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spd="slow" p14:dur="2000" advClick="1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500042"/>
            <a:ext cx="8229600" cy="164307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200"/>
              <a:t/>
            </a:r>
            <a:br>
              <a:rPr lang="ru-RU" sz="2200"/>
            </a:br>
            <a:r>
              <a:rPr lang="ru-RU" sz="2200"/>
              <a:t/>
            </a:r>
            <a:br>
              <a:rPr lang="ru-RU" sz="2200"/>
            </a:br>
            <a:r>
              <a:rPr lang="ru-RU" sz="3100" b="1">
                <a:latin typeface="Times New Roman"/>
                <a:cs typeface="Times New Roman"/>
              </a:rPr>
              <a:t>«Наша страна».</a:t>
            </a:r>
            <a:r>
              <a:rPr lang="ru-RU" sz="2200">
                <a:latin typeface="Times New Roman"/>
                <a:cs typeface="Times New Roman"/>
              </a:rPr>
              <a:t/>
            </a:r>
            <a:br>
              <a:rPr lang="ru-RU" sz="2200">
                <a:latin typeface="Times New Roman"/>
                <a:cs typeface="Times New Roman"/>
              </a:rPr>
            </a:br>
            <a:r>
              <a:rPr lang="ru-RU" sz="2200" i="1">
                <a:latin typeface="Times New Roman"/>
                <a:cs typeface="Times New Roman"/>
              </a:rPr>
              <a:t>Цель: выявить знания детей о нашей Родине, ее столице.</a:t>
            </a:r>
            <a:br>
              <a:rPr lang="ru-RU" sz="2200" i="1">
                <a:latin typeface="Times New Roman"/>
                <a:cs typeface="Times New Roman"/>
              </a:rPr>
            </a:br>
            <a:r>
              <a:rPr lang="ru-RU" sz="2200" i="1">
                <a:latin typeface="Times New Roman"/>
                <a:cs typeface="Times New Roman"/>
              </a:rPr>
              <a:t>Материал: иллюстраций, фотографий</a:t>
            </a:r>
            <a:br>
              <a:rPr lang="ru-RU" sz="2200" i="1">
                <a:latin typeface="Times New Roman"/>
                <a:cs typeface="Times New Roman"/>
              </a:rPr>
            </a:br>
            <a:r>
              <a:rPr lang="ru-RU" sz="2200" i="1">
                <a:latin typeface="Times New Roman"/>
                <a:cs typeface="Times New Roman"/>
              </a:rPr>
              <a:t>Ход игры: воспитатель показывает иллюстрации и картины, задает вопросы. Дети отвечают.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5" name="Содержимое 3" descr="карта.jpg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714348" y="2285992"/>
            <a:ext cx="7858180" cy="4286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spd="slow" p14:dur="2000" advClick="1">
        <p:wedge/>
      </p:transition>
    </mc:Choice>
    <mc:Fallback>
      <p:transition spd="slow">
        <p:wedg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ru-RU" sz="2000" b="1">
                <a:latin typeface="Times New Roman"/>
                <a:cs typeface="Times New Roman"/>
              </a:rPr>
              <a:t/>
            </a:r>
            <a:br>
              <a:rPr lang="ru-RU" sz="2000" b="1">
                <a:latin typeface="Times New Roman"/>
                <a:cs typeface="Times New Roman"/>
              </a:rPr>
            </a:br>
            <a:r>
              <a:rPr lang="ru-RU" sz="2000" b="1">
                <a:latin typeface="Times New Roman"/>
                <a:cs typeface="Times New Roman"/>
              </a:rPr>
              <a:t/>
            </a:r>
            <a:br>
              <a:rPr lang="ru-RU" sz="2000" b="1">
                <a:latin typeface="Times New Roman"/>
                <a:cs typeface="Times New Roman"/>
              </a:rPr>
            </a:br>
            <a:r>
              <a:rPr lang="ru-RU" sz="2000" b="1">
                <a:latin typeface="Times New Roman"/>
                <a:cs typeface="Times New Roman"/>
              </a:rPr>
              <a:t/>
            </a:r>
            <a:br>
              <a:rPr lang="ru-RU" sz="2000" b="1">
                <a:latin typeface="Times New Roman"/>
                <a:cs typeface="Times New Roman"/>
              </a:rPr>
            </a:br>
            <a:r>
              <a:rPr lang="ru-RU" sz="2000" b="1">
                <a:latin typeface="Times New Roman"/>
                <a:cs typeface="Times New Roman"/>
              </a:rPr>
              <a:t>« Узнай наш флаг»</a:t>
            </a:r>
            <a:r>
              <a:rPr lang="ru-RU" sz="1600">
                <a:latin typeface="Times New Roman"/>
                <a:cs typeface="Times New Roman"/>
              </a:rPr>
              <a:t/>
            </a:r>
            <a:br>
              <a:rPr lang="ru-RU" sz="1600">
                <a:latin typeface="Times New Roman"/>
                <a:cs typeface="Times New Roman"/>
              </a:rPr>
            </a:br>
            <a:r>
              <a:rPr lang="ru-RU" sz="1600" i="1">
                <a:latin typeface="Times New Roman"/>
                <a:cs typeface="Times New Roman"/>
              </a:rPr>
              <a:t>Цель:  закрепить представления детей о  флаге своей страны (города), закрепить основные цвета флагов, что они обозначают?</a:t>
            </a:r>
            <a:br>
              <a:rPr lang="ru-RU" sz="1600" i="1">
                <a:latin typeface="Times New Roman"/>
                <a:cs typeface="Times New Roman"/>
              </a:rPr>
            </a:br>
            <a:r>
              <a:rPr lang="ru-RU" sz="1600" i="1">
                <a:latin typeface="Times New Roman"/>
                <a:cs typeface="Times New Roman"/>
              </a:rPr>
              <a:t>Материал: полосы красного, синего и белого цвета</a:t>
            </a:r>
            <a:br>
              <a:rPr lang="ru-RU" sz="1600" i="1">
                <a:latin typeface="Times New Roman"/>
                <a:cs typeface="Times New Roman"/>
              </a:rPr>
            </a:br>
            <a:r>
              <a:rPr lang="ru-RU" sz="1600" i="1">
                <a:latin typeface="Times New Roman"/>
                <a:cs typeface="Times New Roman"/>
              </a:rPr>
              <a:t>Ход игры: воспитатель показывает детям флаг России, убирает и предлагает выложить разноцветные полоски в том порядке, в котором они находятся на флаге России.</a:t>
            </a:r>
            <a:br>
              <a:rPr lang="ru-RU" sz="1600" i="1">
                <a:latin typeface="Times New Roman"/>
                <a:cs typeface="Times New Roman"/>
              </a:rPr>
            </a:br>
            <a:r>
              <a:rPr lang="ru-RU" sz="2000" b="1" i="1">
                <a:latin typeface="Times New Roman"/>
                <a:cs typeface="Times New Roman"/>
              </a:rPr>
              <a:t>«Собери флаг»</a:t>
            </a:r>
            <a:r>
              <a:rPr lang="ru-RU" sz="1600" i="1">
                <a:latin typeface="Times New Roman"/>
                <a:cs typeface="Times New Roman"/>
              </a:rPr>
              <a:t/>
            </a:r>
            <a:br>
              <a:rPr lang="ru-RU" sz="1600" i="1">
                <a:latin typeface="Times New Roman"/>
                <a:cs typeface="Times New Roman"/>
              </a:rPr>
            </a:br>
            <a:r>
              <a:rPr lang="ru-RU" sz="1600" i="1">
                <a:latin typeface="Times New Roman"/>
                <a:cs typeface="Times New Roman"/>
              </a:rPr>
              <a:t> Ход игры: из разрезных частей собрать флаг страны, города.</a:t>
            </a:r>
            <a:br>
              <a:rPr lang="ru-RU" sz="1600" i="1">
                <a:latin typeface="Times New Roman"/>
                <a:cs typeface="Times New Roman"/>
              </a:rPr>
            </a:br>
            <a:endParaRPr lang="ru-RU" sz="1600" i="1">
              <a:latin typeface="Times New Roman"/>
              <a:cs typeface="Times New Roman"/>
            </a:endParaRPr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/>
        </p:blipFill>
        <p:spPr bwMode="auto">
          <a:xfrm>
            <a:off x="409574" y="3050381"/>
            <a:ext cx="4038598" cy="2692399"/>
          </a:xfrm>
          <a:prstGeom prst="rect">
            <a:avLst/>
          </a:prstGeom>
        </p:spPr>
      </p:pic>
      <p:pic>
        <p:nvPicPr>
          <p:cNvPr id="6" name="Содержимое 5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/>
        </p:blipFill>
        <p:spPr bwMode="auto">
          <a:xfrm>
            <a:off x="4752974" y="3168042"/>
            <a:ext cx="4038598" cy="24570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spd="slow" p14:dur="2000" advClick="1">
        <p:wedge/>
      </p:transition>
    </mc:Choice>
    <mc:Fallback>
      <p:transition spd="slow">
        <p:wedg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b="1">
                <a:latin typeface="Times New Roman"/>
                <a:cs typeface="Times New Roman"/>
              </a:rPr>
              <a:t/>
            </a:r>
            <a:br>
              <a:rPr lang="ru-RU" sz="3100" b="1">
                <a:latin typeface="Times New Roman"/>
                <a:cs typeface="Times New Roman"/>
              </a:rPr>
            </a:br>
            <a:r>
              <a:rPr lang="ru-RU" sz="3100" b="1">
                <a:latin typeface="Times New Roman"/>
                <a:cs typeface="Times New Roman"/>
              </a:rPr>
              <a:t/>
            </a:r>
            <a:br>
              <a:rPr lang="ru-RU" sz="3100" b="1">
                <a:latin typeface="Times New Roman"/>
                <a:cs typeface="Times New Roman"/>
              </a:rPr>
            </a:br>
            <a:r>
              <a:rPr lang="ru-RU" sz="3100" b="1">
                <a:latin typeface="Times New Roman"/>
                <a:cs typeface="Times New Roman"/>
              </a:rPr>
              <a:t/>
            </a:r>
            <a:br>
              <a:rPr lang="ru-RU" sz="3100" b="1">
                <a:latin typeface="Times New Roman"/>
                <a:cs typeface="Times New Roman"/>
              </a:rPr>
            </a:br>
            <a:r>
              <a:rPr lang="ru-RU" sz="3100" b="1">
                <a:latin typeface="Times New Roman"/>
                <a:cs typeface="Times New Roman"/>
              </a:rPr>
              <a:t>« Герб России»</a:t>
            </a:r>
            <a:r>
              <a:rPr lang="ru-RU" sz="1800">
                <a:latin typeface="Times New Roman"/>
                <a:cs typeface="Times New Roman"/>
              </a:rPr>
              <a:t/>
            </a:r>
            <a:br>
              <a:rPr lang="ru-RU" sz="1800">
                <a:latin typeface="Times New Roman"/>
                <a:cs typeface="Times New Roman"/>
              </a:rPr>
            </a:br>
            <a:r>
              <a:rPr lang="ru-RU" sz="1800" i="1">
                <a:latin typeface="Times New Roman"/>
                <a:cs typeface="Times New Roman"/>
              </a:rPr>
              <a:t>Цель: способствовать закреплению знания герба своей страны, (города, области, областного центра) закрепить знания о том, что нарисовано на гербе и что это обозначает.Материал: картинка герба разрезанная на 6-8 частей</a:t>
            </a:r>
            <a:br>
              <a:rPr lang="ru-RU" sz="1800" i="1">
                <a:latin typeface="Times New Roman"/>
                <a:cs typeface="Times New Roman"/>
              </a:rPr>
            </a:br>
            <a:r>
              <a:rPr lang="ru-RU" sz="1800" i="1">
                <a:latin typeface="Times New Roman"/>
                <a:cs typeface="Times New Roman"/>
              </a:rPr>
              <a:t>Ход игры: воспитатель показывает детям герб России, и предлагает детям составить герб из частей картинки.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5" name="Содержимое 3" descr="герб.jpg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928794" y="2143116"/>
            <a:ext cx="4429156" cy="42148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spd="slow" p14:dur="2000" advClick="1">
        <p:wedge/>
      </p:transition>
    </mc:Choice>
    <mc:Fallback>
      <p:transition spd="slow">
        <p:wedg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472518" cy="229710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b="1">
                <a:latin typeface="Times New Roman"/>
                <a:cs typeface="Times New Roman"/>
              </a:rPr>
              <a:t>«Герб  города»</a:t>
            </a:r>
            <a:r>
              <a:rPr lang="ru-RU" sz="1400">
                <a:latin typeface="Times New Roman"/>
                <a:cs typeface="Times New Roman"/>
              </a:rPr>
              <a:t/>
            </a:r>
            <a:br>
              <a:rPr lang="ru-RU" sz="1400">
                <a:latin typeface="Times New Roman"/>
                <a:cs typeface="Times New Roman"/>
              </a:rPr>
            </a:br>
            <a:r>
              <a:rPr lang="ru-RU" sz="1400" i="1">
                <a:latin typeface="Times New Roman"/>
                <a:cs typeface="Times New Roman"/>
              </a:rPr>
              <a:t>Цель: закрепить представление детей о гербе  нашего города; уметь выделять герб  города из других знаков.</a:t>
            </a:r>
            <a:br>
              <a:rPr lang="ru-RU" sz="1400" i="1">
                <a:latin typeface="Times New Roman"/>
                <a:cs typeface="Times New Roman"/>
              </a:rPr>
            </a:br>
            <a:r>
              <a:rPr lang="ru-RU" sz="1400" i="1">
                <a:latin typeface="Times New Roman"/>
                <a:cs typeface="Times New Roman"/>
              </a:rPr>
              <a:t>Материалы: шаблон-образец с изображением герба; контурный шаблон этого же герба; «мозаика» герба  в разобранном варианте.</a:t>
            </a:r>
            <a:br>
              <a:rPr lang="ru-RU" sz="1400" i="1">
                <a:latin typeface="Times New Roman"/>
                <a:cs typeface="Times New Roman"/>
              </a:rPr>
            </a:br>
            <a:r>
              <a:rPr lang="ru-RU" sz="1400" i="1">
                <a:latin typeface="Times New Roman"/>
                <a:cs typeface="Times New Roman"/>
              </a:rPr>
              <a:t>Ход игры: детям предлагается рассмотреть герб города и отметить отличительные особенности от гербов других городов нашей страны. Дети по контурному шаблону при помощи шаблона-образца собирают из мозаики герб района. Дети собирают герб без помощи шаблона-образца, опираясь</a:t>
            </a:r>
            <a:br>
              <a:rPr lang="ru-RU" sz="1400" i="1">
                <a:latin typeface="Times New Roman"/>
                <a:cs typeface="Times New Roman"/>
              </a:rPr>
            </a:br>
            <a:r>
              <a:rPr lang="ru-RU" sz="1400" i="1">
                <a:latin typeface="Times New Roman"/>
                <a:cs typeface="Times New Roman"/>
              </a:rPr>
              <a:t>на память. Детям предлагается собрать герб города из отдельных деталей при помощи шаблонов-накладок.</a:t>
            </a:r>
            <a:br>
              <a:rPr lang="ru-RU" sz="1400" i="1">
                <a:latin typeface="Times New Roman"/>
                <a:cs typeface="Times New Roman"/>
              </a:rPr>
            </a:br>
            <a:endParaRPr lang="ru-RU" sz="1400" i="1">
              <a:latin typeface="Times New Roman"/>
              <a:cs typeface="Times New Roman"/>
            </a:endParaRPr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/>
        </p:blipFill>
        <p:spPr bwMode="auto">
          <a:xfrm>
            <a:off x="3601424" y="2536510"/>
            <a:ext cx="2589302" cy="37404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spd="slow" p14:dur="2000" advClick="1">
        <p:wedge/>
      </p:transition>
    </mc:Choice>
    <mc:Fallback>
      <p:transition spd="slow">
        <p:wedg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20220309_123325_resized_20220309_12351347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60425" y="1923526"/>
            <a:ext cx="3140071" cy="4186761"/>
          </a:xfrm>
        </p:spPr>
      </p:pic>
      <p:pic>
        <p:nvPicPr>
          <p:cNvPr id="10" name="Содержимое 9" descr="IMG_20220309_123336_resized_20220309_12351366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-5400000">
            <a:off x="4897437" y="1595438"/>
            <a:ext cx="3386138" cy="4514850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ru-RU" sz="2000" b="1">
                <a:latin typeface="Times New Roman"/>
                <a:cs typeface="Times New Roman"/>
              </a:rPr>
              <a:t/>
            </a:r>
            <a:br>
              <a:rPr lang="ru-RU" sz="2000" b="1">
                <a:latin typeface="Times New Roman"/>
                <a:cs typeface="Times New Roman"/>
              </a:rPr>
            </a:br>
            <a:r>
              <a:rPr lang="ru-RU" sz="2000" b="1">
                <a:latin typeface="Times New Roman"/>
                <a:cs typeface="Times New Roman"/>
              </a:rPr>
              <a:t>«Расскажи о своей семье»</a:t>
            </a:r>
            <a:br>
              <a:rPr lang="ru-RU" sz="2000" b="1">
                <a:latin typeface="Times New Roman"/>
                <a:cs typeface="Times New Roman"/>
              </a:rPr>
            </a:br>
            <a:r>
              <a:rPr lang="ru-RU" sz="1600" i="1">
                <a:latin typeface="Times New Roman"/>
                <a:cs typeface="Times New Roman"/>
              </a:rPr>
              <a:t>Цель: сформировать представление о себе как о члене семьи. Показать значение семьи в жизни человека. Формировать желание рассказывать о членах своей семьи, гордиться ими, любить их.</a:t>
            </a:r>
            <a:br>
              <a:rPr lang="ru-RU" sz="1600" i="1">
                <a:latin typeface="Times New Roman"/>
                <a:cs typeface="Times New Roman"/>
              </a:rPr>
            </a:br>
            <a:r>
              <a:rPr lang="ru-RU" sz="1600" i="1">
                <a:latin typeface="Times New Roman"/>
                <a:cs typeface="Times New Roman"/>
              </a:rPr>
              <a:t>Материал: фотоальбом, составленный совместно с родителями с семейными фотографиями с генеалогическим древом семьи.</a:t>
            </a:r>
            <a:r>
              <a:rPr lang="ru-RU" sz="1600">
                <a:latin typeface="Times New Roman"/>
                <a:cs typeface="Times New Roman"/>
              </a:rPr>
              <a:t/>
            </a:r>
            <a:br>
              <a:rPr lang="ru-RU" sz="1600">
                <a:latin typeface="Times New Roman"/>
                <a:cs typeface="Times New Roman"/>
              </a:rPr>
            </a:br>
            <a:endParaRPr lang="ru-RU" sz="16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spd="slow" p14:dur="2000" advClick="1">
        <p:wedge/>
      </p:transition>
    </mc:Choice>
    <mc:Fallback>
      <p:transition spd="slow">
        <p:wedg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200" b="1">
                <a:latin typeface="Times New Roman"/>
                <a:cs typeface="Times New Roman"/>
              </a:rPr>
              <a:t/>
            </a:r>
            <a:br>
              <a:rPr lang="ru-RU" sz="2200" b="1">
                <a:latin typeface="Times New Roman"/>
                <a:cs typeface="Times New Roman"/>
              </a:rPr>
            </a:br>
            <a:r>
              <a:rPr lang="ru-RU" sz="2200" b="1">
                <a:latin typeface="Times New Roman"/>
                <a:cs typeface="Times New Roman"/>
              </a:rPr>
              <a:t/>
            </a:r>
            <a:br>
              <a:rPr lang="ru-RU" sz="2200" b="1">
                <a:latin typeface="Times New Roman"/>
                <a:cs typeface="Times New Roman"/>
              </a:rPr>
            </a:br>
            <a:r>
              <a:rPr lang="ru-RU" sz="2200" b="1">
                <a:latin typeface="Times New Roman"/>
                <a:cs typeface="Times New Roman"/>
              </a:rPr>
              <a:t/>
            </a:r>
            <a:br>
              <a:rPr lang="ru-RU" sz="2200" b="1">
                <a:latin typeface="Times New Roman"/>
                <a:cs typeface="Times New Roman"/>
              </a:rPr>
            </a:br>
            <a:r>
              <a:rPr lang="ru-RU" sz="2200" b="1">
                <a:latin typeface="Times New Roman"/>
                <a:cs typeface="Times New Roman"/>
              </a:rPr>
              <a:t/>
            </a:r>
            <a:br>
              <a:rPr lang="ru-RU" sz="2200" b="1">
                <a:latin typeface="Times New Roman"/>
                <a:cs typeface="Times New Roman"/>
              </a:rPr>
            </a:br>
            <a:r>
              <a:rPr lang="ru-RU" sz="2200" b="1">
                <a:latin typeface="Times New Roman"/>
                <a:cs typeface="Times New Roman"/>
              </a:rPr>
              <a:t>«Моих родителей зовут…»</a:t>
            </a:r>
            <a:r>
              <a:rPr lang="ru-RU" sz="1800">
                <a:latin typeface="Times New Roman"/>
                <a:cs typeface="Times New Roman"/>
              </a:rPr>
              <a:t/>
            </a:r>
            <a:br>
              <a:rPr lang="ru-RU" sz="1800">
                <a:latin typeface="Times New Roman"/>
                <a:cs typeface="Times New Roman"/>
              </a:rPr>
            </a:br>
            <a:r>
              <a:rPr lang="ru-RU" sz="1800" i="1">
                <a:latin typeface="Times New Roman"/>
                <a:cs typeface="Times New Roman"/>
              </a:rPr>
              <a:t>Цель: закрепляем знания имени и отчества родителей, дедушек, бабушек…</a:t>
            </a:r>
            <a:br>
              <a:rPr lang="ru-RU" sz="1800" i="1">
                <a:latin typeface="Times New Roman"/>
                <a:cs typeface="Times New Roman"/>
              </a:rPr>
            </a:br>
            <a:r>
              <a:rPr lang="ru-RU" sz="1800" i="1">
                <a:latin typeface="Times New Roman"/>
                <a:cs typeface="Times New Roman"/>
              </a:rPr>
              <a:t>Материал: семейные фотоальбомы, мяч.</a:t>
            </a:r>
            <a:br>
              <a:rPr lang="ru-RU" sz="1800" i="1">
                <a:latin typeface="Times New Roman"/>
                <a:cs typeface="Times New Roman"/>
              </a:rPr>
            </a:br>
            <a:r>
              <a:rPr lang="ru-RU" sz="1800" i="1">
                <a:latin typeface="Times New Roman"/>
                <a:cs typeface="Times New Roman"/>
              </a:rPr>
              <a:t>Ход игры: дети, передавая друг другу мяч, быстро называют фамилию, имя, отчество мамы и папы и других членов семьи.</a:t>
            </a: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2683803" y="2108125"/>
            <a:ext cx="2784521" cy="3932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spd="slow" p14:dur="2000" advClick="1">
        <p:wedge/>
      </p:transition>
    </mc:Choice>
    <mc:Fallback>
      <p:transition spd="slow">
        <p:wedg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25114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>
                <a:latin typeface="Times New Roman"/>
                <a:cs typeface="Times New Roman"/>
              </a:rPr>
              <a:t/>
            </a:r>
            <a:br>
              <a:rPr lang="ru-RU" sz="2000" b="1">
                <a:latin typeface="Times New Roman"/>
                <a:cs typeface="Times New Roman"/>
              </a:rPr>
            </a:br>
            <a:r>
              <a:rPr lang="ru-RU" sz="2000" b="1">
                <a:latin typeface="Times New Roman"/>
                <a:cs typeface="Times New Roman"/>
              </a:rPr>
              <a:t>«Оцени поступок»</a:t>
            </a:r>
            <a:r>
              <a:rPr lang="ru-RU" sz="1600">
                <a:latin typeface="Times New Roman"/>
                <a:cs typeface="Times New Roman"/>
              </a:rPr>
              <a:t/>
            </a:r>
            <a:br>
              <a:rPr lang="ru-RU" sz="1600">
                <a:latin typeface="Times New Roman"/>
                <a:cs typeface="Times New Roman"/>
              </a:rPr>
            </a:br>
            <a:r>
              <a:rPr lang="ru-RU" sz="1600" i="1">
                <a:latin typeface="Times New Roman"/>
                <a:cs typeface="Times New Roman"/>
              </a:rPr>
              <a:t>Цель:</a:t>
            </a:r>
            <a:r>
              <a:rPr lang="ru-RU" sz="1600" b="1" i="1">
                <a:latin typeface="Times New Roman"/>
                <a:cs typeface="Times New Roman"/>
              </a:rPr>
              <a:t> </a:t>
            </a:r>
            <a:r>
              <a:rPr lang="ru-RU" sz="1600" i="1">
                <a:latin typeface="Times New Roman"/>
                <a:cs typeface="Times New Roman"/>
              </a:rPr>
              <a:t>с помощью сюжетных картинок развивать представления детей о добрых и плохих поступках; характеризовать и оценивать поступки; воспитывать чуткость, доброжелательность.</a:t>
            </a:r>
            <a:br>
              <a:rPr lang="ru-RU" sz="1600" i="1">
                <a:latin typeface="Times New Roman"/>
                <a:cs typeface="Times New Roman"/>
              </a:rPr>
            </a:br>
            <a:r>
              <a:rPr lang="ru-RU" sz="1600" i="1">
                <a:latin typeface="Times New Roman"/>
                <a:cs typeface="Times New Roman"/>
              </a:rPr>
              <a:t>Материал: сюжетные картинки.</a:t>
            </a:r>
            <a:br>
              <a:rPr lang="ru-RU" sz="1600" i="1">
                <a:latin typeface="Times New Roman"/>
                <a:cs typeface="Times New Roman"/>
              </a:rPr>
            </a:br>
            <a:r>
              <a:rPr lang="ru-RU" sz="1600" i="1">
                <a:latin typeface="Times New Roman"/>
                <a:cs typeface="Times New Roman"/>
              </a:rPr>
              <a:t>Ход игры: дети работают в парах. Каждой паре воспитатель предлагает сюжетную картинку. Дети должны рассмотреть картинку, описать, что видят и оценить поступок. Например: двое детей рассказывают по очереди: «Мальчик забрал у девочки мяч, девочка плачет. Мальчик сделал плохо, так делать нельзя».</a:t>
            </a:r>
            <a:r>
              <a:rPr lang="ru-RU" sz="1600">
                <a:latin typeface="Times New Roman"/>
                <a:cs typeface="Times New Roman"/>
              </a:rPr>
              <a:t/>
            </a:r>
            <a:br>
              <a:rPr lang="ru-RU" sz="1600">
                <a:latin typeface="Times New Roman"/>
                <a:cs typeface="Times New Roman"/>
              </a:rPr>
            </a:br>
            <a:endParaRPr lang="ru-RU" sz="1600">
              <a:latin typeface="Times New Roman"/>
              <a:cs typeface="Times New Roman"/>
            </a:endParaRPr>
          </a:p>
        </p:txBody>
      </p:sp>
      <p:pic>
        <p:nvPicPr>
          <p:cNvPr id="5" name="Содержимое 3" descr="оцени поступок.jpg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044929" y="2857496"/>
            <a:ext cx="7234225" cy="35718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spd="slow" p14:dur="2000" advClick="1">
        <p:wedge/>
      </p:transition>
    </mc:Choice>
    <mc:Fallback>
      <p:transition spd="slow">
        <p:wedge/>
      </p:transition>
    </mc:Fallback>
  </mc:AlternateContent>
</p:sld>
</file>

<file path=ppt/theme/theme1.xml><?xml version="1.0" encoding="utf-8"?>
<a:theme xmlns:a="http://schemas.openxmlformats.org/drawingml/2006/main" name="Official">
  <a:themeElements>
    <a:clrScheme name="Official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100</Words>
  <Application>R7-Office/6.3.1.43</Application>
  <DocSecurity>0</DocSecurity>
  <PresentationFormat>Экран (4:3)</PresentationFormat>
  <Paragraphs>27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Official</vt:lpstr>
      <vt:lpstr>Презентация на тему  «Игры по нравственно-патриотическому воспитанию»   </vt:lpstr>
      <vt:lpstr>Цели и задачи игр по нравственно-патриотическому воспитанию</vt:lpstr>
      <vt:lpstr>  «Наша страна». Цель: выявить знания детей о нашей Родине, ее столице. Материал: иллюстраций, фотографий Ход игры: воспитатель показывает иллюстрации и картины, задает вопросы. Дети отвечают. </vt:lpstr>
      <vt:lpstr>   « Узнай наш флаг» Цель:  закрепить представления детей о  флаге своей страны (города), закрепить основные цвета флагов, что они обозначают? Материал: полосы красного, синего и белого цвета Ход игры: воспитатель показывает детям флаг России, убирает и предлагает выложить разноцветные полоски в том порядке, в котором они находятся на флаге России. «Собери флаг»  Ход игры: из разрезных частей собрать флаг страны, города. </vt:lpstr>
      <vt:lpstr>   « Герб России» Цель: способствовать закреплению знания герба своей страны, (города, области, областного центра) закрепить знания о том, что нарисовано на гербе и что это обозначает.Материал: картинка герба разрезанная на 6-8 частей Ход игры: воспитатель показывает детям герб России, и предлагает детям составить герб из частей картинки. </vt:lpstr>
      <vt:lpstr>«Герб  города» Цель: закрепить представление детей о гербе  нашего города; уметь выделять герб  города из других знаков. Материалы: шаблон-образец с изображением герба; контурный шаблон этого же герба; «мозаика» герба  в разобранном варианте. Ход игры: детям предлагается рассмотреть герб города и отметить отличительные особенности от гербов других городов нашей страны. Дети по контурному шаблону при помощи шаблона-образца собирают из мозаики герб района. Дети собирают герб без помощи шаблона-образца, опираясь на память. Детям предлагается собрать герб города из отдельных деталей при помощи шаблонов-накладок. </vt:lpstr>
      <vt:lpstr> «Расскажи о своей семье» Цель: сформировать представление о себе как о члене семьи. Показать значение семьи в жизни человека. Формировать желание рассказывать о членах своей семьи, гордиться ими, любить их. Материал: фотоальбом, составленный совместно с родителями с семейными фотографиями с генеалогическим древом семьи. </vt:lpstr>
      <vt:lpstr>    «Моих родителей зовут…» Цель: закрепляем знания имени и отчества родителей, дедушек, бабушек… Материал: семейные фотоальбомы, мяч. Ход игры: дети, передавая друг другу мяч, быстро называют фамилию, имя, отчество мамы и папы и других членов семьи.  </vt:lpstr>
      <vt:lpstr> «Оцени поступок» Цель: с помощью сюжетных картинок развивать представления детей о добрых и плохих поступках; характеризовать и оценивать поступки; воспитывать чуткость, доброжелательность. Материал: сюжетные картинки. Ход игры: дети работают в парах. Каждой паре воспитатель предлагает сюжетную картинку. Дети должны рассмотреть картинку, описать, что видят и оценить поступок. Например: двое детей рассказывают по очереди: «Мальчик забрал у девочки мяч, девочка плачет. Мальчик сделал плохо, так делать нельзя». </vt:lpstr>
      <vt:lpstr>   «Комплименты» Цель: учить детей говорить друг другу комплименты; развивать речь, мышление; воспитывать дружелюбие. Ход игры: дети образуют круг, берутся за руки. Сначала воспитатель начинает говорить ребенку, которого держит за руку справа. Например: «Миша, ты сегодня такой вежливый!» Далее ребенок обращается к ребенку, которого он держит за руку справа. Если ребенку трудно произнести комплимент, то ему помогают другие дети. </vt:lpstr>
      <vt:lpstr> «Жилище человека» Цель: закрепить знания детей о жилище человека, о том из чего они сделаны. Прививать любовь к родному дому, Родине. Материал: картинки и иллюстрации с изображением жилища человека Ход игры: воспитатель начинает рассказ в том где живет человек, что жилище бывает разное яранга, хата, изба… </vt:lpstr>
      <vt:lpstr>  Домино «Народные промыслы» Цель: знакомить детей с народными промыслами, прививать интерес к русским традициям, учить узнавать и отличать различные промыслы. Материал: картинки и изображения с предметами народного творчества Ход игры: воспитатель показывает картинку с изображением предметов народных промыслов. </vt:lpstr>
      <vt:lpstr>Слайд 13</vt:lpstr>
      <vt:lpstr>Мозаика «Бурятский орнамент» Цель: знакомить детей с бурятскими орнаментами, прививать интерес , учить узнавать и отличать бурятские орнаменты.  </vt:lpstr>
      <vt:lpstr>Переодевание кукол в одежду разной национальности</vt:lpstr>
      <vt:lpstr>«Отгадай профессию»</vt:lpstr>
      <vt:lpstr>«Назови кто?»Цель: знакомить детей со знаменитыми людьми РФ ( Путин, Пушкин, Гагарин)</vt:lpstr>
      <vt:lpstr>      Спасибо за внимание!</vt:lpstr>
    </vt:vector>
  </TitlesOfParts>
  <Manager/>
  <Company>Microsoft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 «Игры по нравственно-патриотическому воспитанию»</dc:title>
  <dc:subject/>
  <dc:creator>HP</dc:creator>
  <cp:keywords/>
  <dc:description/>
  <cp:lastModifiedBy>logop</cp:lastModifiedBy>
  <cp:revision>38</cp:revision>
  <dcterms:created xsi:type="dcterms:W3CDTF">2018-10-23T12:30:12Z</dcterms:created>
  <dcterms:modified xsi:type="dcterms:W3CDTF">2022-03-09T04:42:42Z</dcterms:modified>
  <cp:category/>
  <dc:identifier/>
  <cp:contentStatus/>
  <dc:language/>
  <cp:version/>
</cp:coreProperties>
</file>