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9" r:id="rId3"/>
    <p:sldId id="256" r:id="rId4"/>
    <p:sldId id="275" r:id="rId5"/>
    <p:sldId id="261" r:id="rId6"/>
    <p:sldId id="276" r:id="rId7"/>
    <p:sldId id="277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9" r:id="rId16"/>
    <p:sldId id="287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1F41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7849" autoAdjust="0"/>
  </p:normalViewPr>
  <p:slideViewPr>
    <p:cSldViewPr>
      <p:cViewPr varScale="1">
        <p:scale>
          <a:sx n="113" d="100"/>
          <a:sy n="113" d="100"/>
        </p:scale>
        <p:origin x="-15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0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0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0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0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0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0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0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0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0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0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20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1200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ialy-kompani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086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1030841"/>
            <a:ext cx="79296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«Тимбилдинг, как форма организации проявления лидерских качеств у детей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0034" y="142852"/>
            <a:ext cx="78581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sz="1400" b="1" dirty="0" smtClean="0"/>
              <a:t>«Детский сад № 111 «Дашенька» г. Улан-Удэ</a:t>
            </a:r>
          </a:p>
          <a:p>
            <a:pPr algn="ctr"/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5786454"/>
            <a:ext cx="84296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                                                            </a:t>
            </a:r>
            <a:r>
              <a:rPr lang="ru-RU" b="1" dirty="0" smtClean="0"/>
              <a:t>Подготовила: Юмашева Е.А.</a:t>
            </a:r>
          </a:p>
          <a:p>
            <a:r>
              <a:rPr lang="ru-RU" b="1" dirty="0" smtClean="0"/>
              <a:t>                                                                                воспитатель первой категории</a:t>
            </a:r>
            <a:endParaRPr lang="ru-RU" b="1" dirty="0"/>
          </a:p>
        </p:txBody>
      </p:sp>
    </p:spTree>
  </p:cSld>
  <p:clrMapOvr>
    <a:masterClrMapping/>
  </p:clrMapOvr>
  <p:transition advTm="120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ds05.infourok.ru/uploads/ex/0df1/00090ea0-5864ea9d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57" y="-428652"/>
            <a:ext cx="9715557" cy="7286652"/>
          </a:xfrm>
          <a:prstGeom prst="rect">
            <a:avLst/>
          </a:prstGeom>
          <a:noFill/>
        </p:spPr>
      </p:pic>
      <p:sp>
        <p:nvSpPr>
          <p:cNvPr id="12290" name="Прямоугольник 8"/>
          <p:cNvSpPr>
            <a:spLocks noChangeArrowheads="1"/>
          </p:cNvSpPr>
          <p:nvPr/>
        </p:nvSpPr>
        <p:spPr bwMode="auto">
          <a:xfrm>
            <a:off x="6732588" y="1643063"/>
            <a:ext cx="1982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5373216"/>
            <a:ext cx="392430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«Поводырь»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16016" y="5373216"/>
            <a:ext cx="392747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 льдине»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692696"/>
            <a:ext cx="7455742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«ИГРЫ НА ВЗАИМООТНОШЕНИЯ МЕЖДУ ДЕТЬМИ»</a:t>
            </a:r>
          </a:p>
        </p:txBody>
      </p:sp>
      <p:pic>
        <p:nvPicPr>
          <p:cNvPr id="12295" name="Picture 9" descr="C:\Users\logop\Desktop\IMG_20220411_162842_resized_20220413_0113491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94859"/>
            <a:ext cx="3929633" cy="2948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honor\Desktop\IMG-c5978e426132ca445293344f75ee30fe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96552" y="2420888"/>
            <a:ext cx="4896544" cy="27543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513411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ds05.infourok.ru/uploads/ex/0df1/00090ea0-5864ea9d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57" y="-531440"/>
            <a:ext cx="9715557" cy="7286652"/>
          </a:xfrm>
          <a:prstGeom prst="rect">
            <a:avLst/>
          </a:prstGeom>
          <a:noFill/>
        </p:spPr>
      </p:pic>
      <p:sp>
        <p:nvSpPr>
          <p:cNvPr id="13314" name="Прямоугольник 8"/>
          <p:cNvSpPr>
            <a:spLocks noChangeArrowheads="1"/>
          </p:cNvSpPr>
          <p:nvPr/>
        </p:nvSpPr>
        <p:spPr bwMode="auto">
          <a:xfrm>
            <a:off x="6732588" y="1643063"/>
            <a:ext cx="1982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324544" y="3717032"/>
            <a:ext cx="392430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«Фигуры»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11760" y="5229200"/>
            <a:ext cx="392747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Бусоград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«Ёлочка»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-171400"/>
            <a:ext cx="7167710" cy="7257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«ИГРЫ НА НАХОЖДЕНИЕ ЛИДЕРОВ В ДЕТСКОМ КОЛЛЕКТИВЕ»</a:t>
            </a:r>
          </a:p>
        </p:txBody>
      </p:sp>
      <p:pic>
        <p:nvPicPr>
          <p:cNvPr id="13318" name="Picture 8" descr="C:\Users\logop\Desktop\IMG_20220411_162151_resized_20220413_0113494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692696"/>
            <a:ext cx="3957637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10" descr="C:\Users\logop\Desktop\IMG_20201215_171740_resized_20220413_0203014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93096"/>
            <a:ext cx="1792710" cy="22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C:\Users\honor\Desktop\IMG_20220415_165907_resized_20220416_1203124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692696"/>
            <a:ext cx="3816424" cy="2862318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3923928" y="3717032"/>
            <a:ext cx="392747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«Донести не уронить»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81656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ds05.infourok.ru/uploads/ex/0df1/00090ea0-5864ea9d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56" y="-428652"/>
            <a:ext cx="9715557" cy="7286652"/>
          </a:xfrm>
          <a:prstGeom prst="rect">
            <a:avLst/>
          </a:prstGeom>
          <a:noFill/>
        </p:spPr>
      </p:pic>
      <p:pic>
        <p:nvPicPr>
          <p:cNvPr id="14338" name="Picture 2" descr="C:\Users\logop\Desktop\IMG-edd051ae46c2b727c9a121c7ccba83b2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76872"/>
            <a:ext cx="4313156" cy="2425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 descr="C:\Users\logop\Desktop\IMG_20220413_165801_resized_20220413_0508149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8040" y="1268760"/>
            <a:ext cx="4897666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Заголовок 3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/>
          <a:lstStyle/>
          <a:p>
            <a:r>
              <a:rPr lang="ru-RU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</a:t>
            </a:r>
            <a:r>
              <a:rPr lang="ru-RU" alt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тимбилдинг</a:t>
            </a:r>
            <a:endParaRPr lang="ru-RU" alt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083530"/>
      </p:ext>
    </p:extLst>
  </p:cSld>
  <p:clrMapOvr>
    <a:masterClrMapping/>
  </p:clrMapOvr>
  <p:transition advTm="120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ds05.infourok.ru/uploads/ex/0df1/00090ea0-5864ea9d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56" y="-428652"/>
            <a:ext cx="9715557" cy="7286652"/>
          </a:xfrm>
          <a:prstGeom prst="rect">
            <a:avLst/>
          </a:prstGeom>
          <a:noFill/>
        </p:spPr>
      </p:pic>
      <p:pic>
        <p:nvPicPr>
          <p:cNvPr id="15362" name="Picture 2" descr="C:\Users\logop\Desktop\IMG_20220413_165307_resized_20220413_0508153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76672"/>
            <a:ext cx="41910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honor\Desktop\IMG_20220415_160454_resized_20220416_1203119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52536" y="188640"/>
            <a:ext cx="4938688" cy="3704016"/>
          </a:xfrm>
          <a:prstGeom prst="rect">
            <a:avLst/>
          </a:prstGeom>
          <a:noFill/>
        </p:spPr>
      </p:pic>
      <p:pic>
        <p:nvPicPr>
          <p:cNvPr id="4099" name="Picture 3" descr="C:\Users\honor\Desktop\IMG_20210317_094945_resized_20220416_1212032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3645024"/>
            <a:ext cx="5256584" cy="29517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45678939"/>
      </p:ext>
    </p:extLst>
  </p:cSld>
  <p:clrMapOvr>
    <a:masterClrMapping/>
  </p:clrMapOvr>
  <p:transition advTm="1200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ds05.infourok.ru/uploads/ex/0df1/00090ea0-5864ea9d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56" y="-428652"/>
            <a:ext cx="9715557" cy="7286652"/>
          </a:xfrm>
          <a:prstGeom prst="rect">
            <a:avLst/>
          </a:prstGeom>
          <a:noFill/>
        </p:spPr>
      </p:pic>
      <p:sp>
        <p:nvSpPr>
          <p:cNvPr id="16386" name="TextBox 6"/>
          <p:cNvSpPr txBox="1">
            <a:spLocks noChangeArrowheads="1"/>
          </p:cNvSpPr>
          <p:nvPr/>
        </p:nvSpPr>
        <p:spPr bwMode="auto">
          <a:xfrm>
            <a:off x="107950" y="177800"/>
            <a:ext cx="8785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i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с родителями</a:t>
            </a:r>
            <a:endParaRPr lang="ru-RU" altLang="ru-RU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Прямоугольник 8"/>
          <p:cNvSpPr>
            <a:spLocks noChangeArrowheads="1"/>
          </p:cNvSpPr>
          <p:nvPr/>
        </p:nvSpPr>
        <p:spPr bwMode="auto">
          <a:xfrm>
            <a:off x="6732588" y="1643063"/>
            <a:ext cx="1982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l="34250" t="19201" r="20863" b="22469"/>
          <a:stretch/>
        </p:blipFill>
        <p:spPr>
          <a:xfrm>
            <a:off x="107950" y="701675"/>
            <a:ext cx="4103688" cy="3000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/>
          <a:srcRect l="37400" t="17801" r="20075" b="23869"/>
          <a:stretch/>
        </p:blipFill>
        <p:spPr>
          <a:xfrm>
            <a:off x="4560888" y="706438"/>
            <a:ext cx="3887787" cy="3000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/>
          <a:srcRect l="35038" t="22469" r="20075" b="5201"/>
          <a:stretch/>
        </p:blipFill>
        <p:spPr>
          <a:xfrm>
            <a:off x="3240088" y="2689225"/>
            <a:ext cx="4103687" cy="37195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668512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ds05.infourok.ru/uploads/ex/0df1/00090ea0-5864ea9d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57" y="-428652"/>
            <a:ext cx="9715557" cy="7286652"/>
          </a:xfrm>
          <a:prstGeom prst="rect">
            <a:avLst/>
          </a:prstGeom>
          <a:noFill/>
        </p:spPr>
      </p:pic>
      <p:sp>
        <p:nvSpPr>
          <p:cNvPr id="18434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555776" y="260648"/>
            <a:ext cx="6336307" cy="2016224"/>
          </a:xfrm>
        </p:spPr>
        <p:txBody>
          <a:bodyPr>
            <a:normAutofit fontScale="90000"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Тимбилдинг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является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увлекательным и мощным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инструментом, закладывающий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фундамент психологически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стабильного и успешного человека в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будущем.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400" b="1" dirty="0" smtClean="0">
              <a:solidFill>
                <a:srgbClr val="00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435" name="Прямоугольник 1"/>
          <p:cNvSpPr>
            <a:spLocks noChangeArrowheads="1"/>
          </p:cNvSpPr>
          <p:nvPr/>
        </p:nvSpPr>
        <p:spPr bwMode="auto">
          <a:xfrm>
            <a:off x="468313" y="1874838"/>
            <a:ext cx="84963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www.ostrovknowledgebase.com/images/news/15fev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1571612"/>
            <a:ext cx="225425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95737" y="980728"/>
            <a:ext cx="4536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2" name="Picture 2" descr="C:\Users\logop\Desktop\IMG_20220418_101700_resized_20220418_12452233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2500306"/>
            <a:ext cx="4333872" cy="32504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073531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ds05.infourok.ru/uploads/ex/0df1/00090ea0-5864ea9d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57" y="-428652"/>
            <a:ext cx="9715557" cy="7286652"/>
          </a:xfrm>
          <a:prstGeom prst="rect">
            <a:avLst/>
          </a:prstGeom>
          <a:noFill/>
        </p:spPr>
      </p:pic>
      <p:sp>
        <p:nvSpPr>
          <p:cNvPr id="18434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116013" y="274638"/>
            <a:ext cx="8024812" cy="2074862"/>
          </a:xfrm>
        </p:spPr>
        <p:txBody>
          <a:bodyPr/>
          <a:lstStyle/>
          <a:p>
            <a:pPr eaLnBrk="1" hangingPunct="1"/>
            <a:r>
              <a:rPr lang="ru-RU" altLang="ru-RU" sz="2400" b="1" i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НА БУДУЮЩЕЕ:</a:t>
            </a:r>
            <a:endParaRPr lang="ru-RU" altLang="ru-RU" sz="2400" b="1" smtClean="0">
              <a:solidFill>
                <a:srgbClr val="00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435" name="Прямоугольник 1"/>
          <p:cNvSpPr>
            <a:spLocks noChangeArrowheads="1"/>
          </p:cNvSpPr>
          <p:nvPr/>
        </p:nvSpPr>
        <p:spPr bwMode="auto">
          <a:xfrm>
            <a:off x="468313" y="1874838"/>
            <a:ext cx="84963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Продолжить работу по ознакомлению и внедрению в свою работу инновационных педагогических технологий;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Пополнять сборник игр по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командообразованию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согласно возрастным особенностям детей;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Создать методическую разработку «Сборник игр по разным направлениям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тимбилдинга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</p:txBody>
      </p:sp>
      <p:pic>
        <p:nvPicPr>
          <p:cNvPr id="4" name="Picture 2" descr="http://www.ostrovknowledgebase.com/images/news/15fev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6575" y="4478338"/>
            <a:ext cx="225425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073531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lialy-kompani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765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8794" y="500042"/>
            <a:ext cx="52864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Уважаемые коллеги, желаю Вам удачи!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Улыбайтесь, освещая всех улыбками!</a:t>
            </a:r>
          </a:p>
          <a:p>
            <a:pPr algn="ctr"/>
            <a:r>
              <a:rPr lang="ru-RU" sz="2800" b="1" dirty="0" smtClean="0"/>
              <a:t>Ошибайтесь! Веселее жить с ошибками!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Не пугайтесь! В жизни всякое случается.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Не сдавайтесь! Всё не сразу получается…</a:t>
            </a:r>
          </a:p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Спасибо за внимание!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Tm="120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BkQOeuDqu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282" y="142853"/>
            <a:ext cx="8429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002060"/>
                </a:solidFill>
              </a:rPr>
              <a:t>Что такое ТИМБИЛДИНГ?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1000108"/>
            <a:ext cx="37862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От англ.  </a:t>
            </a:r>
            <a:r>
              <a:rPr lang="en-US" sz="2800" b="1" dirty="0" smtClean="0">
                <a:solidFill>
                  <a:srgbClr val="C00000"/>
                </a:solidFill>
              </a:rPr>
              <a:t>Team building  - </a:t>
            </a:r>
            <a:r>
              <a:rPr lang="ru-RU" sz="2800" b="1" dirty="0" smtClean="0">
                <a:solidFill>
                  <a:srgbClr val="C00000"/>
                </a:solidFill>
              </a:rPr>
              <a:t>построение команды или </a:t>
            </a:r>
            <a:r>
              <a:rPr lang="ru-RU" sz="2800" b="1" u="sng" dirty="0" smtClean="0">
                <a:solidFill>
                  <a:srgbClr val="C00000"/>
                </a:solidFill>
              </a:rPr>
              <a:t>командообразование.</a:t>
            </a:r>
            <a:endParaRPr lang="ru-RU" sz="2800" b="1" u="sng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00760" y="1000108"/>
            <a:ext cx="31432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Включает в себя мероприятия: </a:t>
            </a:r>
          </a:p>
          <a:p>
            <a:pPr>
              <a:buFontTx/>
              <a:buChar char="-"/>
            </a:pPr>
            <a:r>
              <a:rPr lang="ru-RU" sz="2800" b="1" dirty="0" smtClean="0">
                <a:solidFill>
                  <a:srgbClr val="C00000"/>
                </a:solidFill>
              </a:rPr>
              <a:t>игровые;</a:t>
            </a:r>
          </a:p>
          <a:p>
            <a:pPr>
              <a:buFontTx/>
              <a:buChar char="-"/>
            </a:pPr>
            <a:r>
              <a:rPr lang="ru-RU" sz="2800" b="1" dirty="0" smtClean="0">
                <a:solidFill>
                  <a:srgbClr val="C00000"/>
                </a:solidFill>
              </a:rPr>
              <a:t>развлекательные;</a:t>
            </a:r>
          </a:p>
          <a:p>
            <a:pPr>
              <a:buFontTx/>
              <a:buChar char="-"/>
            </a:pPr>
            <a:r>
              <a:rPr lang="ru-RU" sz="2800" b="1" dirty="0" smtClean="0">
                <a:solidFill>
                  <a:srgbClr val="C00000"/>
                </a:solidFill>
              </a:rPr>
              <a:t>творческие.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Tm="120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df1/00090ea0-5864ea9d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56" y="-428652"/>
            <a:ext cx="9715557" cy="728665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-142900"/>
            <a:ext cx="8929718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Тимбилдинг как одна из современных форм организации детских видов деятельности.</a:t>
            </a:r>
          </a:p>
          <a:p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для педагога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комфортной образовательной    среды , снятие психоэмоциональной нагрузки в целях достижения общего результата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Задачи.</a:t>
            </a:r>
          </a:p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Образовательные: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нормализация атмосферы и отношений внутри коллектива;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логико-математического мышления;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получение детьми навыков эффективного общения;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верное понимание распределения ролей в команде.</a:t>
            </a:r>
          </a:p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Развивающие: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-развитие умения ориентироваться в пространстве;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-развитие двигательной активности детей;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-развитие крупной и мелкой моторики.</a:t>
            </a:r>
          </a:p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Воспитательные: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-воспитание толерантности, взаимодействию на основе уважения, согласия и стремления к сотрудничеству;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-воспитание собранности и внимательности, умения четко реагировать на  команды внутри коллектива.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20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ds05.infourok.ru/uploads/ex/0df1/00090ea0-5864ea9d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57" y="-315416"/>
            <a:ext cx="9715557" cy="7286652"/>
          </a:xfrm>
          <a:prstGeom prst="rect">
            <a:avLst/>
          </a:prstGeom>
          <a:noFill/>
        </p:spPr>
      </p:pic>
      <p:sp>
        <p:nvSpPr>
          <p:cNvPr id="4098" name="Прямоугольник 2"/>
          <p:cNvSpPr>
            <a:spLocks noChangeArrowheads="1"/>
          </p:cNvSpPr>
          <p:nvPr/>
        </p:nvSpPr>
        <p:spPr bwMode="auto">
          <a:xfrm>
            <a:off x="2915816" y="476672"/>
            <a:ext cx="573040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altLang="ru-RU" sz="2800" b="1" i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 sz="2800" b="1" i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8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altLang="ru-RU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 b="1" dirty="0">
              <a:solidFill>
                <a:srgbClr val="0066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79512" y="2060848"/>
            <a:ext cx="649169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выявлению у воспитанников  лидерских способностей,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активному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взаимодействию и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взаимоподдержки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</a:p>
          <a:p>
            <a:pPr eaLnBrk="1" hangingPunct="1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командообразующихся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играх.</a:t>
            </a:r>
            <a:endParaRPr lang="ru-RU" altLang="ru-RU" sz="2000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5" descr="http://promsnab123.ru/images_board/264942.jpg"/>
          <p:cNvPicPr>
            <a:picLocks noChangeAspect="1" noChangeArrowheads="1"/>
          </p:cNvPicPr>
          <p:nvPr/>
        </p:nvPicPr>
        <p:blipFill rotWithShape="1">
          <a:blip r:embed="rId3" cstate="email"/>
          <a:srcRect/>
          <a:stretch/>
        </p:blipFill>
        <p:spPr bwMode="auto">
          <a:xfrm>
            <a:off x="0" y="5667985"/>
            <a:ext cx="2088232" cy="1190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honor\Desktop\IMG_20220412_153435_resized_20220413_0113486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9407" y="3212976"/>
            <a:ext cx="3840427" cy="2880320"/>
          </a:xfrm>
          <a:prstGeom prst="rect">
            <a:avLst/>
          </a:prstGeom>
          <a:noFill/>
        </p:spPr>
      </p:pic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115616" y="5085184"/>
            <a:ext cx="3888432" cy="93610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Слушать, понимать и слышать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 друга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559801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005-003-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5720" y="357166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1500174"/>
            <a:ext cx="278608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Дружим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!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14942" y="4572008"/>
            <a:ext cx="307183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Играем!</a:t>
            </a:r>
            <a:endParaRPr lang="ru-RU" sz="4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0628" y="1785926"/>
            <a:ext cx="414337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Развиваемся!</a:t>
            </a:r>
            <a:endParaRPr lang="ru-RU" sz="4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4500570"/>
            <a:ext cx="385765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61F41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Обучаемся!</a:t>
            </a:r>
            <a:endParaRPr lang="ru-RU" sz="4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61F41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120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ds05.infourok.ru/uploads/ex/0df1/00090ea0-5864ea9d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56" y="-428652"/>
            <a:ext cx="9715557" cy="7286652"/>
          </a:xfrm>
          <a:prstGeom prst="rect">
            <a:avLst/>
          </a:prstGeom>
          <a:noFill/>
        </p:spPr>
      </p:pic>
      <p:sp>
        <p:nvSpPr>
          <p:cNvPr id="7170" name="TextBox 4"/>
          <p:cNvSpPr txBox="1">
            <a:spLocks noChangeArrowheads="1"/>
          </p:cNvSpPr>
          <p:nvPr/>
        </p:nvSpPr>
        <p:spPr bwMode="auto">
          <a:xfrm>
            <a:off x="2714625" y="785813"/>
            <a:ext cx="5183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i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  <a:endParaRPr lang="ru-RU" altLang="ru-RU" sz="2800" b="1">
              <a:solidFill>
                <a:srgbClr val="00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71" name="Прямоугольник 3"/>
          <p:cNvSpPr>
            <a:spLocks noChangeArrowheads="1"/>
          </p:cNvSpPr>
          <p:nvPr/>
        </p:nvSpPr>
        <p:spPr bwMode="auto">
          <a:xfrm>
            <a:off x="428625" y="1357313"/>
            <a:ext cx="8429625" cy="373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tabLst>
                <a:tab pos="396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396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396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396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396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SzPts val="1000"/>
              <a:buFont typeface="Wingdings" panose="05000000000000000000" pitchFamily="2" charset="2"/>
              <a:buChar char="Ø"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нормализация атмосферы и отношений внутри группы, продуктивное разрешение конфликтных ситуаций </a:t>
            </a:r>
          </a:p>
          <a:p>
            <a:pPr>
              <a:spcBef>
                <a:spcPct val="20000"/>
              </a:spcBef>
              <a:buSzPts val="1000"/>
              <a:buFont typeface="Wingdings" panose="05000000000000000000" pitchFamily="2" charset="2"/>
              <a:buChar char="Ø"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сотрудничества – умение слышать, слушать и понимать партнера;</a:t>
            </a:r>
          </a:p>
          <a:p>
            <a:pPr>
              <a:spcBef>
                <a:spcPct val="20000"/>
              </a:spcBef>
              <a:buSzPts val="1000"/>
              <a:buFont typeface="Wingdings" panose="05000000000000000000" pitchFamily="2" charset="2"/>
              <a:buChar char="Ø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планировать и согласованно выполнять совместную деятельность;</a:t>
            </a:r>
          </a:p>
          <a:p>
            <a:pPr>
              <a:spcBef>
                <a:spcPct val="20000"/>
              </a:spcBef>
              <a:buSzPts val="1000"/>
              <a:buFont typeface="Wingdings" panose="05000000000000000000" pitchFamily="2" charset="2"/>
              <a:buChar char="Ø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распределять роли; </a:t>
            </a:r>
          </a:p>
          <a:p>
            <a:pPr>
              <a:spcBef>
                <a:spcPct val="20000"/>
              </a:spcBef>
              <a:buSzPts val="1000"/>
              <a:buFont typeface="Wingdings" panose="05000000000000000000" pitchFamily="2" charset="2"/>
              <a:buChar char="Ø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взаимно контролировать действия друг друга;</a:t>
            </a:r>
          </a:p>
          <a:p>
            <a:pPr>
              <a:spcBef>
                <a:spcPct val="20000"/>
              </a:spcBef>
              <a:buSzPts val="1000"/>
              <a:buFont typeface="Wingdings" panose="05000000000000000000" pitchFamily="2" charset="2"/>
              <a:buChar char="Ø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уметь договариваться, вести дискуссию;</a:t>
            </a:r>
          </a:p>
          <a:p>
            <a:pPr>
              <a:spcBef>
                <a:spcPct val="20000"/>
              </a:spcBef>
              <a:buSzPts val="1000"/>
              <a:buFont typeface="Wingdings" panose="05000000000000000000" pitchFamily="2" charset="2"/>
              <a:buChar char="Ø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выражать свои мысли в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SzPts val="1000"/>
            </a:pPr>
            <a:endParaRPr lang="ru-RU" alt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2" name="Прямоугольник 4"/>
          <p:cNvSpPr>
            <a:spLocks noChangeArrowheads="1"/>
          </p:cNvSpPr>
          <p:nvPr/>
        </p:nvSpPr>
        <p:spPr bwMode="auto">
          <a:xfrm>
            <a:off x="428625" y="2428875"/>
            <a:ext cx="3000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b="1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</a:p>
        </p:txBody>
      </p:sp>
      <p:pic>
        <p:nvPicPr>
          <p:cNvPr id="1026" name="Picture 2" descr="C:\Users\honor\Desktop\IMG_20220412_153429_resized_20220413_0113489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771038"/>
            <a:ext cx="3312368" cy="24842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48387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ds05.infourok.ru/uploads/ex/0df1/00090ea0-5864ea9d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56" y="-428652"/>
            <a:ext cx="9715557" cy="7286652"/>
          </a:xfrm>
          <a:prstGeom prst="rect">
            <a:avLst/>
          </a:prstGeom>
          <a:noFill/>
        </p:spPr>
      </p:pic>
      <p:sp>
        <p:nvSpPr>
          <p:cNvPr id="8194" name="Прямоугольник 2"/>
          <p:cNvSpPr>
            <a:spLocks noChangeArrowheads="1"/>
          </p:cNvSpPr>
          <p:nvPr/>
        </p:nvSpPr>
        <p:spPr bwMode="auto">
          <a:xfrm>
            <a:off x="34925" y="1412875"/>
            <a:ext cx="8497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sz="280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8195" name="Рисунок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802" t="27600" r="26375" b="8002"/>
          <a:stretch>
            <a:fillRect/>
          </a:stretch>
        </p:blipFill>
        <p:spPr bwMode="auto">
          <a:xfrm>
            <a:off x="395288" y="-260350"/>
            <a:ext cx="5214937" cy="386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/>
          <a:srcRect l="24013" t="26202" r="24012" b="7999"/>
          <a:stretch/>
        </p:blipFill>
        <p:spPr>
          <a:xfrm>
            <a:off x="95787" y="3068960"/>
            <a:ext cx="4657212" cy="33843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/>
          <a:srcRect l="24013" t="27600" r="24012" b="6601"/>
          <a:stretch/>
        </p:blipFill>
        <p:spPr>
          <a:xfrm>
            <a:off x="4860032" y="2060848"/>
            <a:ext cx="4283968" cy="33843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8495675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ds05.infourok.ru/uploads/ex/0df1/00090ea0-5864ea9d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56" y="-428652"/>
            <a:ext cx="9715557" cy="7286652"/>
          </a:xfrm>
          <a:prstGeom prst="rect">
            <a:avLst/>
          </a:prstGeom>
          <a:noFill/>
        </p:spPr>
      </p:pic>
      <p:sp>
        <p:nvSpPr>
          <p:cNvPr id="10242" name="TextBox 6"/>
          <p:cNvSpPr txBox="1">
            <a:spLocks noChangeArrowheads="1"/>
          </p:cNvSpPr>
          <p:nvPr/>
        </p:nvSpPr>
        <p:spPr bwMode="auto">
          <a:xfrm>
            <a:off x="179388" y="381000"/>
            <a:ext cx="87852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i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процесса социально-коммуникативных навыков через игры технологии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тимбилдинга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Прямоугольник 8"/>
          <p:cNvSpPr>
            <a:spLocks noChangeArrowheads="1"/>
          </p:cNvSpPr>
          <p:nvPr/>
        </p:nvSpPr>
        <p:spPr bwMode="auto">
          <a:xfrm>
            <a:off x="6732588" y="1643063"/>
            <a:ext cx="1982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0825" y="5935663"/>
            <a:ext cx="3925888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«Открытки» 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00628" y="5929330"/>
            <a:ext cx="3929063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«Рука к руке»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1700808"/>
            <a:ext cx="7455742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«ИГРЫ НА ЗНАКОМСТВА»</a:t>
            </a:r>
          </a:p>
        </p:txBody>
      </p:sp>
      <p:pic>
        <p:nvPicPr>
          <p:cNvPr id="10248" name="Picture 10" descr="C:\Users\logop\Desktop\IMG_20220413_164948_resized_20220413_0508155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4" y="3000372"/>
            <a:ext cx="371475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honor\Desktop\IMG_20220415_162334_resized_20220416_1203121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57222" y="2714620"/>
            <a:ext cx="2628259" cy="1971194"/>
          </a:xfrm>
          <a:prstGeom prst="rect">
            <a:avLst/>
          </a:prstGeom>
          <a:noFill/>
        </p:spPr>
      </p:pic>
      <p:pic>
        <p:nvPicPr>
          <p:cNvPr id="2" name="Picture 2" descr="C:\Users\logop\Desktop\IMG_20220418_100706_resized_20220418_1245227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3714752"/>
            <a:ext cx="2714644" cy="20359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36359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ds05.infourok.ru/uploads/ex/0df1/00090ea0-5864ea9d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56" y="-428652"/>
            <a:ext cx="9715557" cy="7286652"/>
          </a:xfrm>
          <a:prstGeom prst="rect">
            <a:avLst/>
          </a:prstGeom>
          <a:noFill/>
        </p:spPr>
      </p:pic>
      <p:sp>
        <p:nvSpPr>
          <p:cNvPr id="11266" name="Прямоугольник 8"/>
          <p:cNvSpPr>
            <a:spLocks noChangeArrowheads="1"/>
          </p:cNvSpPr>
          <p:nvPr/>
        </p:nvSpPr>
        <p:spPr bwMode="auto">
          <a:xfrm>
            <a:off x="6732588" y="1643063"/>
            <a:ext cx="1982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6000768"/>
            <a:ext cx="3925888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Головомяч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43438" y="6000768"/>
            <a:ext cx="392747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«Обруч»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68643" y="545900"/>
            <a:ext cx="7455742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«ИГРЫ НА РАЗВИТИЕ МЕЖЛИЧНОСТНЫХ ВЗАИМОДЕЙСТВИЙ»</a:t>
            </a:r>
          </a:p>
        </p:txBody>
      </p:sp>
      <p:pic>
        <p:nvPicPr>
          <p:cNvPr id="11271" name="Picture 9" descr="C:\Users\logop\Desktop\IMG_20220411_160424_resized_20220413_0113502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2500306"/>
            <a:ext cx="3929063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logop\Desktop\IMG_20220418_095715_resized_20220418_1245232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14346" y="1500174"/>
            <a:ext cx="2833674" cy="2125256"/>
          </a:xfrm>
          <a:prstGeom prst="rect">
            <a:avLst/>
          </a:prstGeom>
          <a:noFill/>
        </p:spPr>
      </p:pic>
      <p:pic>
        <p:nvPicPr>
          <p:cNvPr id="1027" name="Picture 3" descr="C:\Users\logop\Desktop\IMG_20220418_100019_resized_20220418_12452298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0232" y="2643182"/>
            <a:ext cx="2500330" cy="33337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3307843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</TotalTime>
  <Words>448</Words>
  <Application>Microsoft Office PowerPoint</Application>
  <PresentationFormat>Экран (4:3)</PresentationFormat>
  <Paragraphs>86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Спортивный тимбилдинг</vt:lpstr>
      <vt:lpstr>Слайд 13</vt:lpstr>
      <vt:lpstr>Слайд 14</vt:lpstr>
      <vt:lpstr>Тимбилдинг является увлекательным и мощным инструментом, закладывающий фундамент психологически стабильного и успешного человека в будущем.  </vt:lpstr>
      <vt:lpstr>ПЕРСПЕКТИВЫ НА БУДУЮЩЕЕ: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пользрватель</dc:creator>
  <cp:lastModifiedBy>logop</cp:lastModifiedBy>
  <cp:revision>99</cp:revision>
  <dcterms:created xsi:type="dcterms:W3CDTF">2021-02-14T11:53:05Z</dcterms:created>
  <dcterms:modified xsi:type="dcterms:W3CDTF">2022-04-18T04:59:02Z</dcterms:modified>
</cp:coreProperties>
</file>