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6" r:id="rId4"/>
    <p:sldId id="275" r:id="rId5"/>
    <p:sldId id="261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9" r:id="rId16"/>
    <p:sldId id="28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1F4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849" autoAdjust="0"/>
  </p:normalViewPr>
  <p:slideViewPr>
    <p:cSldViewPr>
      <p:cViewPr varScale="1">
        <p:scale>
          <a:sx n="113" d="100"/>
          <a:sy n="11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20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ialy-kompan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8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030841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«Тимбилдинг, как форма организации проявления лидерских качеств у детей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42852"/>
            <a:ext cx="7858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b="1" dirty="0" smtClean="0"/>
              <a:t>«Детский сад № 111 «Дашенька» г. Улан-Удэ</a:t>
            </a:r>
          </a:p>
          <a:p>
            <a:pPr algn="ctr"/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786454"/>
            <a:ext cx="842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                                   </a:t>
            </a:r>
            <a:r>
              <a:rPr lang="ru-RU" b="1" dirty="0" smtClean="0"/>
              <a:t>Подготовила: Юмашева Е.А.</a:t>
            </a:r>
          </a:p>
          <a:p>
            <a:r>
              <a:rPr lang="ru-RU" b="1" dirty="0" smtClean="0"/>
              <a:t>                                                                                воспитатель первой категории</a:t>
            </a:r>
            <a:endParaRPr lang="ru-RU" b="1" dirty="0"/>
          </a:p>
        </p:txBody>
      </p:sp>
    </p:spTree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7" y="-428652"/>
            <a:ext cx="9715557" cy="7286652"/>
          </a:xfrm>
          <a:prstGeom prst="rect">
            <a:avLst/>
          </a:prstGeom>
          <a:noFill/>
        </p:spPr>
      </p:pic>
      <p:sp>
        <p:nvSpPr>
          <p:cNvPr id="12290" name="Прямоугольник 8"/>
          <p:cNvSpPr>
            <a:spLocks noChangeArrowheads="1"/>
          </p:cNvSpPr>
          <p:nvPr/>
        </p:nvSpPr>
        <p:spPr bwMode="auto">
          <a:xfrm>
            <a:off x="6732588" y="1643063"/>
            <a:ext cx="198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73216"/>
            <a:ext cx="39243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«Поводырь»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5373216"/>
            <a:ext cx="392747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льдине»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92696"/>
            <a:ext cx="745574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«ИГРЫ НА ВЗАИМООТНОШЕНИЯ МЕЖДУ ДЕТЬМИ»</a:t>
            </a:r>
          </a:p>
        </p:txBody>
      </p:sp>
      <p:pic>
        <p:nvPicPr>
          <p:cNvPr id="12295" name="Picture 9" descr="C:\Users\logop\Desktop\IMG_20220411_162842_resized_20220413_011349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4859"/>
            <a:ext cx="3929633" cy="29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honor\Desktop\IMG-c5978e426132ca445293344f75ee30f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2420888"/>
            <a:ext cx="4896544" cy="275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1341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7" y="-531440"/>
            <a:ext cx="9715557" cy="7286652"/>
          </a:xfrm>
          <a:prstGeom prst="rect">
            <a:avLst/>
          </a:prstGeom>
          <a:noFill/>
        </p:spPr>
      </p:pic>
      <p:sp>
        <p:nvSpPr>
          <p:cNvPr id="13314" name="Прямоугольник 8"/>
          <p:cNvSpPr>
            <a:spLocks noChangeArrowheads="1"/>
          </p:cNvSpPr>
          <p:nvPr/>
        </p:nvSpPr>
        <p:spPr bwMode="auto">
          <a:xfrm>
            <a:off x="6732588" y="1643063"/>
            <a:ext cx="198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24544" y="3717032"/>
            <a:ext cx="39243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«Фигуры»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229200"/>
            <a:ext cx="392747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Бусоград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«Ёлочка»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-171400"/>
            <a:ext cx="7167710" cy="725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«ИГРЫ НА НАХОЖДЕНИЕ ЛИДЕРОВ В ДЕТСКОМ КОЛЛЕКТИВЕ»</a:t>
            </a:r>
          </a:p>
        </p:txBody>
      </p:sp>
      <p:pic>
        <p:nvPicPr>
          <p:cNvPr id="13318" name="Picture 8" descr="C:\Users\logop\Desktop\IMG_20220411_162151_resized_20220413_011349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92696"/>
            <a:ext cx="39576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C:\Users\logop\Desktop\IMG_20201215_171740_resized_20220413_020301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1792710" cy="22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honor\Desktop\IMG_20220415_165907_resized_20220416_120312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692696"/>
            <a:ext cx="3816424" cy="286231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923928" y="3717032"/>
            <a:ext cx="392747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«Донести не уронить»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165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6" y="-428652"/>
            <a:ext cx="9715557" cy="7286652"/>
          </a:xfrm>
          <a:prstGeom prst="rect">
            <a:avLst/>
          </a:prstGeom>
          <a:noFill/>
        </p:spPr>
      </p:pic>
      <p:pic>
        <p:nvPicPr>
          <p:cNvPr id="14338" name="Picture 2" descr="C:\Users\logop\Desktop\IMG-edd051ae46c2b727c9a121c7ccba83b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313156" cy="24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logop\Desktop\IMG_20220413_165801_resized_20220413_050814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8040" y="1268760"/>
            <a:ext cx="489766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r>
              <a:rPr lang="ru-RU" alt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тимбилдинг</a:t>
            </a:r>
            <a:endParaRPr lang="ru-RU" alt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83530"/>
      </p:ext>
    </p:extLst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6" y="-428652"/>
            <a:ext cx="9715557" cy="7286652"/>
          </a:xfrm>
          <a:prstGeom prst="rect">
            <a:avLst/>
          </a:prstGeom>
          <a:noFill/>
        </p:spPr>
      </p:pic>
      <p:pic>
        <p:nvPicPr>
          <p:cNvPr id="15362" name="Picture 2" descr="C:\Users\logop\Desktop\IMG_20220413_165307_resized_20220413_050815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honor\Desktop\IMG_20220415_160454_resized_20220416_120311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88640"/>
            <a:ext cx="4938688" cy="3704016"/>
          </a:xfrm>
          <a:prstGeom prst="rect">
            <a:avLst/>
          </a:prstGeom>
          <a:noFill/>
        </p:spPr>
      </p:pic>
      <p:pic>
        <p:nvPicPr>
          <p:cNvPr id="4099" name="Picture 3" descr="C:\Users\honor\Desktop\IMG_20210317_094945_resized_20220416_1212032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645024"/>
            <a:ext cx="5256584" cy="2951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5678939"/>
      </p:ext>
    </p:extLst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6" y="-428652"/>
            <a:ext cx="9715557" cy="7286652"/>
          </a:xfrm>
          <a:prstGeom prst="rect">
            <a:avLst/>
          </a:prstGeom>
          <a:noFill/>
        </p:spPr>
      </p:pic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107950" y="177800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с родителями</a:t>
            </a:r>
            <a:endParaRPr lang="ru-RU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Прямоугольник 8"/>
          <p:cNvSpPr>
            <a:spLocks noChangeArrowheads="1"/>
          </p:cNvSpPr>
          <p:nvPr/>
        </p:nvSpPr>
        <p:spPr bwMode="auto">
          <a:xfrm>
            <a:off x="6732588" y="1643063"/>
            <a:ext cx="198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34250" t="19201" r="20863" b="22469"/>
          <a:stretch/>
        </p:blipFill>
        <p:spPr>
          <a:xfrm>
            <a:off x="107950" y="701675"/>
            <a:ext cx="4103688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37400" t="17801" r="20075" b="23869"/>
          <a:stretch/>
        </p:blipFill>
        <p:spPr>
          <a:xfrm>
            <a:off x="4560888" y="706438"/>
            <a:ext cx="3887787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 l="35038" t="22469" r="20075" b="5201"/>
          <a:stretch/>
        </p:blipFill>
        <p:spPr>
          <a:xfrm>
            <a:off x="3240088" y="2689225"/>
            <a:ext cx="4103687" cy="3719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6851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7" y="-428652"/>
            <a:ext cx="9715557" cy="7286652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6336307" cy="2016224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Тимбилдинг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увлекательным и мощным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инструментом, закладывающий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фундамент психологически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стабильного и успешного человека 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будущем.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 smtClean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468313" y="1874838"/>
            <a:ext cx="8496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ostrovknowledgebase.com/images/news/15fev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22542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7" y="980728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" name="Picture 2" descr="C:\Users\logop\Desktop\IMG_20220418_101700_resized_20220418_124522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500306"/>
            <a:ext cx="4333872" cy="3250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7353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7" y="-428652"/>
            <a:ext cx="9715557" cy="7286652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4812" cy="2074862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НА БУДУЮЩЕЕ:</a:t>
            </a:r>
            <a:endParaRPr lang="ru-RU" altLang="ru-RU" sz="2400" b="1" smtClean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468313" y="1874838"/>
            <a:ext cx="8496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Продолжить работу по ознакомлению и внедрению в свою работу инновационных педагогических технологий;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Пополнять сборник игр по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командообразованию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 возрастным особенностям детей;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Создать методическую разработку «Сборник игр по разным направлениям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тимбилдинга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pic>
        <p:nvPicPr>
          <p:cNvPr id="4" name="Picture 2" descr="http://www.ostrovknowledgebase.com/images/news/15fev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6575" y="4478338"/>
            <a:ext cx="22542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7353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ialy-kompan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5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00042"/>
            <a:ext cx="52864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Уважаемые коллеги, желаю Вам удачи!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Улыбайтесь, освещая всех улыбками!</a:t>
            </a:r>
          </a:p>
          <a:p>
            <a:pPr algn="ctr"/>
            <a:r>
              <a:rPr lang="ru-RU" sz="2800" b="1" dirty="0" smtClean="0"/>
              <a:t>Ошибайтесь! Веселее жить с ошибками!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пугайтесь! В жизни всякое случается.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 сдавайтесь! Всё не сразу получается…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BkQOeuDq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42853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Что такое ТИМБИЛДИНГ?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000108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От англ.  </a:t>
            </a:r>
            <a:r>
              <a:rPr lang="en-US" sz="2800" b="1" dirty="0" smtClean="0">
                <a:solidFill>
                  <a:srgbClr val="C00000"/>
                </a:solidFill>
              </a:rPr>
              <a:t>Team building  - </a:t>
            </a:r>
            <a:r>
              <a:rPr lang="ru-RU" sz="2800" b="1" dirty="0" smtClean="0">
                <a:solidFill>
                  <a:srgbClr val="C00000"/>
                </a:solidFill>
              </a:rPr>
              <a:t>построение команды или </a:t>
            </a:r>
            <a:r>
              <a:rPr lang="ru-RU" sz="2800" b="1" u="sng" dirty="0" smtClean="0">
                <a:solidFill>
                  <a:srgbClr val="C00000"/>
                </a:solidFill>
              </a:rPr>
              <a:t>командообразование.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1000108"/>
            <a:ext cx="3143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Включает в себя мероприятия: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</a:rPr>
              <a:t>игровые;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</a:rPr>
              <a:t>развлекательные;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</a:rPr>
              <a:t>творческие.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6" y="-428652"/>
            <a:ext cx="9715557" cy="7286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142900"/>
            <a:ext cx="892971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Тимбилдинг как одна из современных форм организации детских видов деятельности.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для педагога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комфортной образовательной    среды , снятие психоэмоциональной нагрузки в целях достижения общего результата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нормализация атмосферы и отношений внутри коллектива;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логико-математического мышления;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получение детьми навыков эффективного общения;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верное понимание распределения ролей в команде.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умения ориентироваться в пространстве;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двигательной активности детей;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крупной и мелкой моторики.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-воспитание толерантности, взаимодействию на основе уважения, согласия и стремления к сотрудничеству;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-воспитание собранности и внимательности, умения четко реагировать на  команды внутри коллектива.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7" y="-315416"/>
            <a:ext cx="9715557" cy="7286652"/>
          </a:xfrm>
          <a:prstGeom prst="rect">
            <a:avLst/>
          </a:prstGeom>
          <a:noFill/>
        </p:spPr>
      </p:pic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2915816" y="476672"/>
            <a:ext cx="57304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28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8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alt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0066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2060848"/>
            <a:ext cx="64916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выявлению у воспитанников  лидерских способностей,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активному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 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командообразующихся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играх.</a:t>
            </a:r>
            <a:endParaRPr lang="ru-RU" altLang="ru-RU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http://promsnab123.ru/images_board/264942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0" y="5667985"/>
            <a:ext cx="2088232" cy="1190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onor\Desktop\IMG_20220412_153435_resized_20220413_011348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9407" y="3212976"/>
            <a:ext cx="3840427" cy="288032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15616" y="5085184"/>
            <a:ext cx="3888432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Слушать, понимать и слышать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 друга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5980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5-003-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500174"/>
            <a:ext cx="2786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Дружим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572008"/>
            <a:ext cx="30718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Играем!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1785926"/>
            <a:ext cx="4143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Развиваемся!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500570"/>
            <a:ext cx="3857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1F41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Обучаемся!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1F41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0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6" y="-428652"/>
            <a:ext cx="9715557" cy="7286652"/>
          </a:xfrm>
          <a:prstGeom prst="rect">
            <a:avLst/>
          </a:prstGeom>
          <a:noFill/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2714625" y="785813"/>
            <a:ext cx="5183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altLang="ru-RU" sz="2800" b="1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428625" y="1357313"/>
            <a:ext cx="8429625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SzPts val="1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нормализация атмосферы и отношений внутри группы, продуктивное разрешение конфликтных ситуаций </a:t>
            </a:r>
          </a:p>
          <a:p>
            <a:pPr>
              <a:spcBef>
                <a:spcPct val="20000"/>
              </a:spcBef>
              <a:buSzPts val="1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сотрудничества – умение слышать, слушать и понимать партнера;</a:t>
            </a:r>
          </a:p>
          <a:p>
            <a:pPr>
              <a:spcBef>
                <a:spcPct val="20000"/>
              </a:spcBef>
              <a:buSzPts val="1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планировать и согласованно выполнять совместную деятельность;</a:t>
            </a:r>
          </a:p>
          <a:p>
            <a:pPr>
              <a:spcBef>
                <a:spcPct val="20000"/>
              </a:spcBef>
              <a:buSzPts val="1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 роли; </a:t>
            </a:r>
          </a:p>
          <a:p>
            <a:pPr>
              <a:spcBef>
                <a:spcPct val="20000"/>
              </a:spcBef>
              <a:buSzPts val="1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 контролировать действия друг друга;</a:t>
            </a:r>
          </a:p>
          <a:p>
            <a:pPr>
              <a:spcBef>
                <a:spcPct val="20000"/>
              </a:spcBef>
              <a:buSzPts val="1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договариваться, вести дискуссию;</a:t>
            </a:r>
          </a:p>
          <a:p>
            <a:pPr>
              <a:spcBef>
                <a:spcPct val="20000"/>
              </a:spcBef>
              <a:buSzPts val="1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выражать свои мысли в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SzPts val="1000"/>
            </a:pP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28625" y="2428875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  <p:pic>
        <p:nvPicPr>
          <p:cNvPr id="1026" name="Picture 2" descr="C:\Users\honor\Desktop\IMG_20220412_153429_resized_20220413_011348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71038"/>
            <a:ext cx="3312368" cy="2484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48387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6" y="-428652"/>
            <a:ext cx="9715557" cy="7286652"/>
          </a:xfrm>
          <a:prstGeom prst="rect">
            <a:avLst/>
          </a:prstGeom>
          <a:noFill/>
        </p:spPr>
      </p:pic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34925" y="1412875"/>
            <a:ext cx="849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195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02" t="27600" r="26375" b="8002"/>
          <a:stretch>
            <a:fillRect/>
          </a:stretch>
        </p:blipFill>
        <p:spPr bwMode="auto">
          <a:xfrm>
            <a:off x="395288" y="-260350"/>
            <a:ext cx="5214937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4013" t="26202" r="24012" b="7999"/>
          <a:stretch/>
        </p:blipFill>
        <p:spPr>
          <a:xfrm>
            <a:off x="95787" y="3068960"/>
            <a:ext cx="4657212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24013" t="27600" r="24012" b="6601"/>
          <a:stretch/>
        </p:blipFill>
        <p:spPr>
          <a:xfrm>
            <a:off x="4860032" y="2060848"/>
            <a:ext cx="4283968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849567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6" y="-428652"/>
            <a:ext cx="9715557" cy="7286652"/>
          </a:xfrm>
          <a:prstGeom prst="rect">
            <a:avLst/>
          </a:prstGeom>
          <a:noFill/>
        </p:spPr>
      </p:pic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179388" y="381000"/>
            <a:ext cx="87852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процесса социально-коммуникативных навыков через игры технологии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тимбилдинга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Прямоугольник 8"/>
          <p:cNvSpPr>
            <a:spLocks noChangeArrowheads="1"/>
          </p:cNvSpPr>
          <p:nvPr/>
        </p:nvSpPr>
        <p:spPr bwMode="auto">
          <a:xfrm>
            <a:off x="6732588" y="1643063"/>
            <a:ext cx="198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5935663"/>
            <a:ext cx="39258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«Открытки»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5929330"/>
            <a:ext cx="39290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«Рука к руке»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700808"/>
            <a:ext cx="745574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«ИГРЫ НА ЗНАКОМСТВА»</a:t>
            </a:r>
          </a:p>
        </p:txBody>
      </p:sp>
      <p:pic>
        <p:nvPicPr>
          <p:cNvPr id="10248" name="Picture 10" descr="C:\Users\logop\Desktop\IMG_20220413_164948_resized_20220413_050815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000372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honor\Desktop\IMG_20220415_162334_resized_20220416_120312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2" y="2714620"/>
            <a:ext cx="2628259" cy="1971194"/>
          </a:xfrm>
          <a:prstGeom prst="rect">
            <a:avLst/>
          </a:prstGeom>
          <a:noFill/>
        </p:spPr>
      </p:pic>
      <p:pic>
        <p:nvPicPr>
          <p:cNvPr id="2" name="Picture 2" descr="C:\Users\logop\Desktop\IMG_20220418_100706_resized_20220418_124522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714752"/>
            <a:ext cx="2714644" cy="2035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6359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56" y="-428652"/>
            <a:ext cx="9715557" cy="7286652"/>
          </a:xfrm>
          <a:prstGeom prst="rect">
            <a:avLst/>
          </a:prstGeom>
          <a:noFill/>
        </p:spPr>
      </p:pic>
      <p:sp>
        <p:nvSpPr>
          <p:cNvPr id="11266" name="Прямоугольник 8"/>
          <p:cNvSpPr>
            <a:spLocks noChangeArrowheads="1"/>
          </p:cNvSpPr>
          <p:nvPr/>
        </p:nvSpPr>
        <p:spPr bwMode="auto">
          <a:xfrm>
            <a:off x="6732588" y="1643063"/>
            <a:ext cx="198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000768"/>
            <a:ext cx="39258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Головомяч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6000768"/>
            <a:ext cx="392747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«Обруч»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8643" y="545900"/>
            <a:ext cx="745574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«ИГРЫ НА РАЗВИТИЕ МЕЖЛИЧНОСТНЫХ ВЗАИМОДЕЙСТВИЙ»</a:t>
            </a:r>
          </a:p>
        </p:txBody>
      </p:sp>
      <p:pic>
        <p:nvPicPr>
          <p:cNvPr id="11271" name="Picture 9" descr="C:\Users\logop\Desktop\IMG_20220411_160424_resized_20220413_01135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500306"/>
            <a:ext cx="39290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ogop\Desktop\IMG_20220418_095715_resized_20220418_124523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1500174"/>
            <a:ext cx="2833674" cy="2125256"/>
          </a:xfrm>
          <a:prstGeom prst="rect">
            <a:avLst/>
          </a:prstGeom>
          <a:noFill/>
        </p:spPr>
      </p:pic>
      <p:pic>
        <p:nvPicPr>
          <p:cNvPr id="1027" name="Picture 3" descr="C:\Users\logop\Desktop\IMG_20220418_100019_resized_20220418_124522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643182"/>
            <a:ext cx="2500330" cy="3333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3078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448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Спортивный тимбилдинг</vt:lpstr>
      <vt:lpstr>Слайд 13</vt:lpstr>
      <vt:lpstr>Слайд 14</vt:lpstr>
      <vt:lpstr>Тимбилдинг является увлекательным и мощным инструментом, закладывающий фундамент психологически стабильного и успешного человека в будущем.  </vt:lpstr>
      <vt:lpstr>ПЕРСПЕКТИВЫ НА БУДУЮЩЕЕ: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пользрватель</dc:creator>
  <cp:lastModifiedBy>logop</cp:lastModifiedBy>
  <cp:revision>99</cp:revision>
  <dcterms:created xsi:type="dcterms:W3CDTF">2021-02-14T11:53:05Z</dcterms:created>
  <dcterms:modified xsi:type="dcterms:W3CDTF">2022-04-18T04:59:02Z</dcterms:modified>
</cp:coreProperties>
</file>