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65" r:id="rId2"/>
    <p:sldId id="257" r:id="rId3"/>
    <p:sldId id="258" r:id="rId4"/>
    <p:sldId id="268" r:id="rId5"/>
    <p:sldId id="267" r:id="rId6"/>
    <p:sldId id="269" r:id="rId7"/>
    <p:sldId id="270" r:id="rId8"/>
    <p:sldId id="271" r:id="rId9"/>
    <p:sldId id="263" r:id="rId10"/>
    <p:sldId id="259" r:id="rId11"/>
    <p:sldId id="260" r:id="rId12"/>
    <p:sldId id="261" r:id="rId13"/>
    <p:sldId id="266"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9" d="100"/>
          <a:sy n="89" d="100"/>
        </p:scale>
        <p:origin x="-403" y="2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3D68B7-DC88-4F1C-8C5F-7819302593EF}" type="doc">
      <dgm:prSet loTypeId="urn:microsoft.com/office/officeart/2005/8/layout/vList6" loCatId="list" qsTypeId="urn:microsoft.com/office/officeart/2005/8/quickstyle/simple1" qsCatId="simple" csTypeId="urn:microsoft.com/office/officeart/2005/8/colors/accent2_3" csCatId="accent2" phldr="1"/>
      <dgm:spPr/>
      <dgm:t>
        <a:bodyPr/>
        <a:lstStyle/>
        <a:p>
          <a:endParaRPr lang="ru-RU"/>
        </a:p>
      </dgm:t>
    </dgm:pt>
    <dgm:pt modelId="{67DF5DA7-E225-4648-9265-FB221998A77B}">
      <dgm:prSet phldrT="[Текст]"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2800" dirty="0" smtClean="0"/>
            <a:t>Подготовительный этап</a:t>
          </a:r>
        </a:p>
        <a:p>
          <a:pPr lvl="0" defTabSz="2489200">
            <a:lnSpc>
              <a:spcPct val="90000"/>
            </a:lnSpc>
            <a:spcBef>
              <a:spcPct val="0"/>
            </a:spcBef>
            <a:spcAft>
              <a:spcPct val="35000"/>
            </a:spcAft>
          </a:pPr>
          <a:endParaRPr lang="ru-RU" dirty="0"/>
        </a:p>
      </dgm:t>
    </dgm:pt>
    <dgm:pt modelId="{115A6D5A-BBCE-44BE-BC17-43F4DA46894A}" type="parTrans" cxnId="{67C0EA11-CB0F-46E5-B23B-171B5146F363}">
      <dgm:prSet/>
      <dgm:spPr/>
      <dgm:t>
        <a:bodyPr/>
        <a:lstStyle/>
        <a:p>
          <a:endParaRPr lang="ru-RU"/>
        </a:p>
      </dgm:t>
    </dgm:pt>
    <dgm:pt modelId="{A2D71684-F18E-4130-AFDC-7E377A648F8A}" type="sibTrans" cxnId="{67C0EA11-CB0F-46E5-B23B-171B5146F363}">
      <dgm:prSet/>
      <dgm:spPr/>
      <dgm:t>
        <a:bodyPr/>
        <a:lstStyle/>
        <a:p>
          <a:endParaRPr lang="ru-RU"/>
        </a:p>
      </dgm:t>
    </dgm:pt>
    <dgm:pt modelId="{771AEF3A-D105-4A50-9649-C9A2CFA8B5CE}">
      <dgm:prSet phldrT="[Текст]"/>
      <dgm:spPr/>
      <dgm:t>
        <a:bodyPr/>
        <a:lstStyle/>
        <a:p>
          <a:r>
            <a:rPr lang="ru-RU" dirty="0" smtClean="0"/>
            <a:t>Изучение интернет-источников</a:t>
          </a:r>
          <a:endParaRPr lang="ru-RU" dirty="0"/>
        </a:p>
      </dgm:t>
    </dgm:pt>
    <dgm:pt modelId="{37673828-4FEC-4E3D-83DC-47D6EB8320C2}" type="parTrans" cxnId="{B77E4381-1F89-4834-A93D-1189F6630214}">
      <dgm:prSet/>
      <dgm:spPr/>
      <dgm:t>
        <a:bodyPr/>
        <a:lstStyle/>
        <a:p>
          <a:endParaRPr lang="ru-RU"/>
        </a:p>
      </dgm:t>
    </dgm:pt>
    <dgm:pt modelId="{6B29186B-B7E5-44E0-B9F5-7AE53BD9214B}" type="sibTrans" cxnId="{B77E4381-1F89-4834-A93D-1189F6630214}">
      <dgm:prSet/>
      <dgm:spPr/>
      <dgm:t>
        <a:bodyPr/>
        <a:lstStyle/>
        <a:p>
          <a:endParaRPr lang="ru-RU"/>
        </a:p>
      </dgm:t>
    </dgm:pt>
    <dgm:pt modelId="{C1A569E5-6A36-441F-AC2F-6CFE2D8EE1CD}">
      <dgm:prSet phldrT="[Текст]"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2800" dirty="0" smtClean="0"/>
            <a:t>Практический этап</a:t>
          </a:r>
        </a:p>
        <a:p>
          <a:pPr lvl="0" defTabSz="2489200">
            <a:lnSpc>
              <a:spcPct val="90000"/>
            </a:lnSpc>
            <a:spcBef>
              <a:spcPct val="0"/>
            </a:spcBef>
            <a:spcAft>
              <a:spcPct val="35000"/>
            </a:spcAft>
          </a:pPr>
          <a:endParaRPr lang="ru-RU" dirty="0"/>
        </a:p>
      </dgm:t>
    </dgm:pt>
    <dgm:pt modelId="{D3922575-0DF9-4B0A-A1F7-49793D028D70}" type="parTrans" cxnId="{60DEDA8C-5069-4D74-A0FB-33A00C6126CA}">
      <dgm:prSet/>
      <dgm:spPr/>
      <dgm:t>
        <a:bodyPr/>
        <a:lstStyle/>
        <a:p>
          <a:endParaRPr lang="ru-RU"/>
        </a:p>
      </dgm:t>
    </dgm:pt>
    <dgm:pt modelId="{C9CF6F61-5DF9-4F6B-A9BB-D7D65E8FFA9B}" type="sibTrans" cxnId="{60DEDA8C-5069-4D74-A0FB-33A00C6126CA}">
      <dgm:prSet/>
      <dgm:spPr/>
      <dgm:t>
        <a:bodyPr/>
        <a:lstStyle/>
        <a:p>
          <a:endParaRPr lang="ru-RU"/>
        </a:p>
      </dgm:t>
    </dgm:pt>
    <dgm:pt modelId="{A641AB5C-225D-49F4-A1AF-A134D7E0F4F2}">
      <dgm:prSet phldrT="[Текст]"/>
      <dgm:spPr/>
      <dgm:t>
        <a:bodyPr/>
        <a:lstStyle/>
        <a:p>
          <a:pPr marL="114300" lvl="1" indent="0" defTabSz="577850">
            <a:lnSpc>
              <a:spcPct val="90000"/>
            </a:lnSpc>
            <a:spcBef>
              <a:spcPct val="0"/>
            </a:spcBef>
            <a:spcAft>
              <a:spcPct val="15000"/>
            </a:spcAft>
            <a:buNone/>
          </a:pPr>
          <a:r>
            <a:rPr lang="ru-RU" dirty="0" smtClean="0"/>
            <a:t>Разработка эскиза музея </a:t>
          </a:r>
          <a:endParaRPr lang="ru-RU" dirty="0"/>
        </a:p>
      </dgm:t>
    </dgm:pt>
    <dgm:pt modelId="{0C5D252D-B1E9-4EFA-9F7A-CA48387C95B5}" type="parTrans" cxnId="{65889B05-1909-4922-95D4-A65A950ADB39}">
      <dgm:prSet/>
      <dgm:spPr/>
      <dgm:t>
        <a:bodyPr/>
        <a:lstStyle/>
        <a:p>
          <a:endParaRPr lang="ru-RU"/>
        </a:p>
      </dgm:t>
    </dgm:pt>
    <dgm:pt modelId="{456FC649-98FE-4826-8714-14DE279DB60E}" type="sibTrans" cxnId="{65889B05-1909-4922-95D4-A65A950ADB39}">
      <dgm:prSet/>
      <dgm:spPr/>
      <dgm:t>
        <a:bodyPr/>
        <a:lstStyle/>
        <a:p>
          <a:endParaRPr lang="ru-RU"/>
        </a:p>
      </dgm:t>
    </dgm:pt>
    <dgm:pt modelId="{EFF89ED9-50F9-4E4F-8469-728A809BA808}">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2800" dirty="0" smtClean="0"/>
            <a:t>Презентационный</a:t>
          </a:r>
          <a:r>
            <a:rPr lang="ru-RU" sz="1800" dirty="0" smtClean="0"/>
            <a:t> </a:t>
          </a:r>
        </a:p>
        <a:p>
          <a:pPr lvl="0" defTabSz="2578100">
            <a:lnSpc>
              <a:spcPct val="90000"/>
            </a:lnSpc>
            <a:spcBef>
              <a:spcPct val="0"/>
            </a:spcBef>
            <a:spcAft>
              <a:spcPct val="35000"/>
            </a:spcAft>
          </a:pPr>
          <a:endParaRPr lang="ru-RU" dirty="0"/>
        </a:p>
      </dgm:t>
    </dgm:pt>
    <dgm:pt modelId="{6BC7433B-9BCF-45F0-B7E1-CA94CC0C06A8}" type="parTrans" cxnId="{5FD3470D-9401-479E-BFA5-232D5FB05583}">
      <dgm:prSet/>
      <dgm:spPr/>
      <dgm:t>
        <a:bodyPr/>
        <a:lstStyle/>
        <a:p>
          <a:endParaRPr lang="ru-RU"/>
        </a:p>
      </dgm:t>
    </dgm:pt>
    <dgm:pt modelId="{EE53CD12-8A57-4D1C-8AE8-9DEC76FC5C79}" type="sibTrans" cxnId="{5FD3470D-9401-479E-BFA5-232D5FB05583}">
      <dgm:prSet/>
      <dgm:spPr/>
      <dgm:t>
        <a:bodyPr/>
        <a:lstStyle/>
        <a:p>
          <a:endParaRPr lang="ru-RU"/>
        </a:p>
      </dgm:t>
    </dgm:pt>
    <dgm:pt modelId="{B8F5899F-6A08-4E18-95E6-C33BC054F508}">
      <dgm:prSet/>
      <dgm:spPr/>
      <dgm:t>
        <a:bodyPr/>
        <a:lstStyle/>
        <a:p>
          <a:r>
            <a:rPr lang="ru-RU" dirty="0" smtClean="0"/>
            <a:t>Посещение библиотеки и музея «</a:t>
          </a:r>
          <a:r>
            <a:rPr lang="ru-RU" dirty="0" err="1" smtClean="0"/>
            <a:t>Семейская</a:t>
          </a:r>
          <a:r>
            <a:rPr lang="ru-RU" dirty="0" smtClean="0"/>
            <a:t> старина».</a:t>
          </a:r>
        </a:p>
      </dgm:t>
    </dgm:pt>
    <dgm:pt modelId="{9B6F8922-D1C8-44A7-904C-653DC7F6443E}" type="parTrans" cxnId="{705BD2AC-C392-43DE-99B4-C4A3A36EE092}">
      <dgm:prSet/>
      <dgm:spPr/>
      <dgm:t>
        <a:bodyPr/>
        <a:lstStyle/>
        <a:p>
          <a:endParaRPr lang="ru-RU"/>
        </a:p>
      </dgm:t>
    </dgm:pt>
    <dgm:pt modelId="{EED4E7C2-1899-4133-AFAD-AB80CB333887}" type="sibTrans" cxnId="{705BD2AC-C392-43DE-99B4-C4A3A36EE092}">
      <dgm:prSet/>
      <dgm:spPr/>
      <dgm:t>
        <a:bodyPr/>
        <a:lstStyle/>
        <a:p>
          <a:endParaRPr lang="ru-RU"/>
        </a:p>
      </dgm:t>
    </dgm:pt>
    <dgm:pt modelId="{AB45FE34-FD8B-4C5A-8E8C-9FC614DD5288}">
      <dgm:prSet/>
      <dgm:spPr/>
      <dgm:t>
        <a:bodyPr/>
        <a:lstStyle/>
        <a:p>
          <a:r>
            <a:rPr lang="ru-RU" dirty="0" smtClean="0"/>
            <a:t>Разработка плана работ </a:t>
          </a:r>
        </a:p>
      </dgm:t>
    </dgm:pt>
    <dgm:pt modelId="{02F1A3F3-B5A9-4DDB-A14E-760D106B2D2B}" type="parTrans" cxnId="{CCB5EECF-CDA7-417A-B68B-507364A39045}">
      <dgm:prSet/>
      <dgm:spPr/>
      <dgm:t>
        <a:bodyPr/>
        <a:lstStyle/>
        <a:p>
          <a:endParaRPr lang="ru-RU"/>
        </a:p>
      </dgm:t>
    </dgm:pt>
    <dgm:pt modelId="{653DB211-1DE0-4435-B1A9-FFC7A28457C8}" type="sibTrans" cxnId="{CCB5EECF-CDA7-417A-B68B-507364A39045}">
      <dgm:prSet/>
      <dgm:spPr/>
      <dgm:t>
        <a:bodyPr/>
        <a:lstStyle/>
        <a:p>
          <a:endParaRPr lang="ru-RU"/>
        </a:p>
      </dgm:t>
    </dgm:pt>
    <dgm:pt modelId="{A35E6835-36D9-4937-913B-2947A54C551A}">
      <dgm:prSet/>
      <dgm:spPr/>
      <dgm:t>
        <a:bodyPr/>
        <a:lstStyle/>
        <a:p>
          <a:r>
            <a:rPr lang="ru-RU" dirty="0" smtClean="0"/>
            <a:t>Распределение  обязанностей по изготовлению экспонатов .</a:t>
          </a:r>
        </a:p>
      </dgm:t>
    </dgm:pt>
    <dgm:pt modelId="{EC69CD6B-229B-4AEC-BB35-1E2B0663A571}" type="parTrans" cxnId="{93EF8078-018E-418E-8BF8-E07870B1A066}">
      <dgm:prSet/>
      <dgm:spPr/>
      <dgm:t>
        <a:bodyPr/>
        <a:lstStyle/>
        <a:p>
          <a:endParaRPr lang="ru-RU"/>
        </a:p>
      </dgm:t>
    </dgm:pt>
    <dgm:pt modelId="{083DC679-9B1B-4538-AC08-AD4EBC8E76FC}" type="sibTrans" cxnId="{93EF8078-018E-418E-8BF8-E07870B1A066}">
      <dgm:prSet/>
      <dgm:spPr/>
      <dgm:t>
        <a:bodyPr/>
        <a:lstStyle/>
        <a:p>
          <a:endParaRPr lang="ru-RU"/>
        </a:p>
      </dgm:t>
    </dgm:pt>
    <dgm:pt modelId="{10A593E6-88E3-431F-856C-B7784A9D5DF5}">
      <dgm:prSet/>
      <dgm:spPr/>
      <dgm:t>
        <a:bodyPr/>
        <a:lstStyle/>
        <a:p>
          <a:r>
            <a:rPr lang="ru-RU" dirty="0" smtClean="0"/>
            <a:t>Оформление  мини музея согласно плану.</a:t>
          </a:r>
        </a:p>
      </dgm:t>
    </dgm:pt>
    <dgm:pt modelId="{DE4C67CC-0B27-4B3D-83C4-D260277FBFA9}" type="parTrans" cxnId="{24468A47-B9C4-4782-9A98-6DC3A7B195BB}">
      <dgm:prSet/>
      <dgm:spPr/>
      <dgm:t>
        <a:bodyPr/>
        <a:lstStyle/>
        <a:p>
          <a:endParaRPr lang="ru-RU"/>
        </a:p>
      </dgm:t>
    </dgm:pt>
    <dgm:pt modelId="{904F3A07-88AE-44C4-93D4-BA604AB3851F}" type="sibTrans" cxnId="{24468A47-B9C4-4782-9A98-6DC3A7B195BB}">
      <dgm:prSet/>
      <dgm:spPr/>
      <dgm:t>
        <a:bodyPr/>
        <a:lstStyle/>
        <a:p>
          <a:endParaRPr lang="ru-RU"/>
        </a:p>
      </dgm:t>
    </dgm:pt>
    <dgm:pt modelId="{494CAA09-63B0-486D-8254-43E8AA9C21D6}">
      <dgm:prSet/>
      <dgm:spPr/>
      <dgm:t>
        <a:bodyPr/>
        <a:lstStyle/>
        <a:p>
          <a:r>
            <a:rPr lang="ru-RU" dirty="0" smtClean="0"/>
            <a:t>Разработка экскурсии </a:t>
          </a:r>
        </a:p>
      </dgm:t>
    </dgm:pt>
    <dgm:pt modelId="{D5D66ABC-1875-4C2D-83C7-4B38E13D7A80}" type="parTrans" cxnId="{0D4429D2-2F7B-447A-B35C-A469193D3173}">
      <dgm:prSet/>
      <dgm:spPr/>
      <dgm:t>
        <a:bodyPr/>
        <a:lstStyle/>
        <a:p>
          <a:endParaRPr lang="ru-RU"/>
        </a:p>
      </dgm:t>
    </dgm:pt>
    <dgm:pt modelId="{65E414A1-A440-404C-923C-DF1BF1505172}" type="sibTrans" cxnId="{0D4429D2-2F7B-447A-B35C-A469193D3173}">
      <dgm:prSet/>
      <dgm:spPr/>
      <dgm:t>
        <a:bodyPr/>
        <a:lstStyle/>
        <a:p>
          <a:endParaRPr lang="ru-RU"/>
        </a:p>
      </dgm:t>
    </dgm:pt>
    <dgm:pt modelId="{30889A9E-07BE-4FB2-9A88-A2804B027F31}">
      <dgm:prSet/>
      <dgm:spPr/>
      <dgm:t>
        <a:bodyPr/>
        <a:lstStyle/>
        <a:p>
          <a:r>
            <a:rPr lang="ru-RU" smtClean="0"/>
            <a:t>Презентация проекта </a:t>
          </a:r>
          <a:endParaRPr lang="ru-RU"/>
        </a:p>
      </dgm:t>
    </dgm:pt>
    <dgm:pt modelId="{7F18A928-D3E6-4C72-8714-5C5202D08603}" type="parTrans" cxnId="{580D2AE5-EE01-485A-8D65-54A8D4327352}">
      <dgm:prSet/>
      <dgm:spPr/>
      <dgm:t>
        <a:bodyPr/>
        <a:lstStyle/>
        <a:p>
          <a:endParaRPr lang="ru-RU"/>
        </a:p>
      </dgm:t>
    </dgm:pt>
    <dgm:pt modelId="{EC5AD9A5-3BEC-4BE4-A3C3-5B6BD963DE64}" type="sibTrans" cxnId="{580D2AE5-EE01-485A-8D65-54A8D4327352}">
      <dgm:prSet/>
      <dgm:spPr/>
      <dgm:t>
        <a:bodyPr/>
        <a:lstStyle/>
        <a:p>
          <a:endParaRPr lang="ru-RU"/>
        </a:p>
      </dgm:t>
    </dgm:pt>
    <dgm:pt modelId="{621226DD-5B2D-405C-A72D-86F73EBE1BD1}" type="pres">
      <dgm:prSet presAssocID="{2B3D68B7-DC88-4F1C-8C5F-7819302593EF}" presName="Name0" presStyleCnt="0">
        <dgm:presLayoutVars>
          <dgm:dir/>
          <dgm:animLvl val="lvl"/>
          <dgm:resizeHandles/>
        </dgm:presLayoutVars>
      </dgm:prSet>
      <dgm:spPr/>
      <dgm:t>
        <a:bodyPr/>
        <a:lstStyle/>
        <a:p>
          <a:endParaRPr lang="ru-RU"/>
        </a:p>
      </dgm:t>
    </dgm:pt>
    <dgm:pt modelId="{F6F650A1-EC32-458B-B619-305EA60739E2}" type="pres">
      <dgm:prSet presAssocID="{67DF5DA7-E225-4648-9265-FB221998A77B}" presName="linNode" presStyleCnt="0"/>
      <dgm:spPr/>
    </dgm:pt>
    <dgm:pt modelId="{938F8A2A-9A98-4EFF-9768-8F3D15BDCF18}" type="pres">
      <dgm:prSet presAssocID="{67DF5DA7-E225-4648-9265-FB221998A77B}" presName="parentShp" presStyleLbl="node1" presStyleIdx="0" presStyleCnt="3">
        <dgm:presLayoutVars>
          <dgm:bulletEnabled val="1"/>
        </dgm:presLayoutVars>
      </dgm:prSet>
      <dgm:spPr/>
      <dgm:t>
        <a:bodyPr/>
        <a:lstStyle/>
        <a:p>
          <a:endParaRPr lang="ru-RU"/>
        </a:p>
      </dgm:t>
    </dgm:pt>
    <dgm:pt modelId="{2BC79B68-4623-4365-A7DD-90951723291A}" type="pres">
      <dgm:prSet presAssocID="{67DF5DA7-E225-4648-9265-FB221998A77B}" presName="childShp" presStyleLbl="bgAccFollowNode1" presStyleIdx="0" presStyleCnt="3">
        <dgm:presLayoutVars>
          <dgm:bulletEnabled val="1"/>
        </dgm:presLayoutVars>
      </dgm:prSet>
      <dgm:spPr/>
      <dgm:t>
        <a:bodyPr/>
        <a:lstStyle/>
        <a:p>
          <a:endParaRPr lang="ru-RU"/>
        </a:p>
      </dgm:t>
    </dgm:pt>
    <dgm:pt modelId="{B593433B-FAAC-4EB4-8F56-BAB9444D0908}" type="pres">
      <dgm:prSet presAssocID="{A2D71684-F18E-4130-AFDC-7E377A648F8A}" presName="spacing" presStyleCnt="0"/>
      <dgm:spPr/>
    </dgm:pt>
    <dgm:pt modelId="{6DE1B93E-F463-45B9-A8FF-5C0AEAD81BC3}" type="pres">
      <dgm:prSet presAssocID="{C1A569E5-6A36-441F-AC2F-6CFE2D8EE1CD}" presName="linNode" presStyleCnt="0"/>
      <dgm:spPr/>
    </dgm:pt>
    <dgm:pt modelId="{AF07CBF6-0590-4655-AF0B-7B8C0A43CA92}" type="pres">
      <dgm:prSet presAssocID="{C1A569E5-6A36-441F-AC2F-6CFE2D8EE1CD}" presName="parentShp" presStyleLbl="node1" presStyleIdx="1" presStyleCnt="3">
        <dgm:presLayoutVars>
          <dgm:bulletEnabled val="1"/>
        </dgm:presLayoutVars>
      </dgm:prSet>
      <dgm:spPr/>
      <dgm:t>
        <a:bodyPr/>
        <a:lstStyle/>
        <a:p>
          <a:endParaRPr lang="ru-RU"/>
        </a:p>
      </dgm:t>
    </dgm:pt>
    <dgm:pt modelId="{0E92328E-034D-409B-BB14-8055D05911E8}" type="pres">
      <dgm:prSet presAssocID="{C1A569E5-6A36-441F-AC2F-6CFE2D8EE1CD}" presName="childShp" presStyleLbl="bgAccFollowNode1" presStyleIdx="1" presStyleCnt="3">
        <dgm:presLayoutVars>
          <dgm:bulletEnabled val="1"/>
        </dgm:presLayoutVars>
      </dgm:prSet>
      <dgm:spPr/>
      <dgm:t>
        <a:bodyPr/>
        <a:lstStyle/>
        <a:p>
          <a:endParaRPr lang="ru-RU"/>
        </a:p>
      </dgm:t>
    </dgm:pt>
    <dgm:pt modelId="{C5E40615-D7A7-47F2-9F88-C86BBEAD89D0}" type="pres">
      <dgm:prSet presAssocID="{C9CF6F61-5DF9-4F6B-A9BB-D7D65E8FFA9B}" presName="spacing" presStyleCnt="0"/>
      <dgm:spPr/>
    </dgm:pt>
    <dgm:pt modelId="{39FAF0FA-21D6-4681-99FF-0BDDDDCA74EE}" type="pres">
      <dgm:prSet presAssocID="{EFF89ED9-50F9-4E4F-8469-728A809BA808}" presName="linNode" presStyleCnt="0"/>
      <dgm:spPr/>
    </dgm:pt>
    <dgm:pt modelId="{924401AE-76E8-45B2-A369-99DF6180B0AB}" type="pres">
      <dgm:prSet presAssocID="{EFF89ED9-50F9-4E4F-8469-728A809BA808}" presName="parentShp" presStyleLbl="node1" presStyleIdx="2" presStyleCnt="3">
        <dgm:presLayoutVars>
          <dgm:bulletEnabled val="1"/>
        </dgm:presLayoutVars>
      </dgm:prSet>
      <dgm:spPr/>
      <dgm:t>
        <a:bodyPr/>
        <a:lstStyle/>
        <a:p>
          <a:endParaRPr lang="ru-RU"/>
        </a:p>
      </dgm:t>
    </dgm:pt>
    <dgm:pt modelId="{69EF591B-0FE9-4FC6-8494-B7BDA604730C}" type="pres">
      <dgm:prSet presAssocID="{EFF89ED9-50F9-4E4F-8469-728A809BA808}" presName="childShp" presStyleLbl="bgAccFollowNode1" presStyleIdx="2" presStyleCnt="3">
        <dgm:presLayoutVars>
          <dgm:bulletEnabled val="1"/>
        </dgm:presLayoutVars>
      </dgm:prSet>
      <dgm:spPr/>
      <dgm:t>
        <a:bodyPr/>
        <a:lstStyle/>
        <a:p>
          <a:endParaRPr lang="ru-RU"/>
        </a:p>
      </dgm:t>
    </dgm:pt>
  </dgm:ptLst>
  <dgm:cxnLst>
    <dgm:cxn modelId="{24468A47-B9C4-4782-9A98-6DC3A7B195BB}" srcId="{C1A569E5-6A36-441F-AC2F-6CFE2D8EE1CD}" destId="{10A593E6-88E3-431F-856C-B7784A9D5DF5}" srcOrd="2" destOrd="0" parTransId="{DE4C67CC-0B27-4B3D-83C4-D260277FBFA9}" sibTransId="{904F3A07-88AE-44C4-93D4-BA604AB3851F}"/>
    <dgm:cxn modelId="{EE4F25A1-94C8-4FD5-9355-7D52C1C4DB40}" type="presOf" srcId="{2B3D68B7-DC88-4F1C-8C5F-7819302593EF}" destId="{621226DD-5B2D-405C-A72D-86F73EBE1BD1}" srcOrd="0" destOrd="0" presId="urn:microsoft.com/office/officeart/2005/8/layout/vList6"/>
    <dgm:cxn modelId="{B5D431E8-99FD-4A50-A3D8-0847C5C22AC3}" type="presOf" srcId="{C1A569E5-6A36-441F-AC2F-6CFE2D8EE1CD}" destId="{AF07CBF6-0590-4655-AF0B-7B8C0A43CA92}" srcOrd="0" destOrd="0" presId="urn:microsoft.com/office/officeart/2005/8/layout/vList6"/>
    <dgm:cxn modelId="{580D2AE5-EE01-485A-8D65-54A8D4327352}" srcId="{EFF89ED9-50F9-4E4F-8469-728A809BA808}" destId="{30889A9E-07BE-4FB2-9A88-A2804B027F31}" srcOrd="0" destOrd="0" parTransId="{7F18A928-D3E6-4C72-8714-5C5202D08603}" sibTransId="{EC5AD9A5-3BEC-4BE4-A3C3-5B6BD963DE64}"/>
    <dgm:cxn modelId="{67C0EA11-CB0F-46E5-B23B-171B5146F363}" srcId="{2B3D68B7-DC88-4F1C-8C5F-7819302593EF}" destId="{67DF5DA7-E225-4648-9265-FB221998A77B}" srcOrd="0" destOrd="0" parTransId="{115A6D5A-BBCE-44BE-BC17-43F4DA46894A}" sibTransId="{A2D71684-F18E-4130-AFDC-7E377A648F8A}"/>
    <dgm:cxn modelId="{A77734F4-039C-4A88-B200-AD4CB628FEE3}" type="presOf" srcId="{A641AB5C-225D-49F4-A1AF-A134D7E0F4F2}" destId="{0E92328E-034D-409B-BB14-8055D05911E8}" srcOrd="0" destOrd="0" presId="urn:microsoft.com/office/officeart/2005/8/layout/vList6"/>
    <dgm:cxn modelId="{3167A4E9-E3E5-4B26-9215-FF9B36E08A43}" type="presOf" srcId="{771AEF3A-D105-4A50-9649-C9A2CFA8B5CE}" destId="{2BC79B68-4623-4365-A7DD-90951723291A}" srcOrd="0" destOrd="0" presId="urn:microsoft.com/office/officeart/2005/8/layout/vList6"/>
    <dgm:cxn modelId="{1BDA391D-169A-4185-B3BC-CD4668BBCD99}" type="presOf" srcId="{AB45FE34-FD8B-4C5A-8E8C-9FC614DD5288}" destId="{2BC79B68-4623-4365-A7DD-90951723291A}" srcOrd="0" destOrd="2" presId="urn:microsoft.com/office/officeart/2005/8/layout/vList6"/>
    <dgm:cxn modelId="{A9A243CF-26FF-42E5-8253-15673153A4F0}" type="presOf" srcId="{EFF89ED9-50F9-4E4F-8469-728A809BA808}" destId="{924401AE-76E8-45B2-A369-99DF6180B0AB}" srcOrd="0" destOrd="0" presId="urn:microsoft.com/office/officeart/2005/8/layout/vList6"/>
    <dgm:cxn modelId="{B7557E66-8908-457B-8B97-53B73454A0F6}" type="presOf" srcId="{10A593E6-88E3-431F-856C-B7784A9D5DF5}" destId="{0E92328E-034D-409B-BB14-8055D05911E8}" srcOrd="0" destOrd="2" presId="urn:microsoft.com/office/officeart/2005/8/layout/vList6"/>
    <dgm:cxn modelId="{B77E4381-1F89-4834-A93D-1189F6630214}" srcId="{67DF5DA7-E225-4648-9265-FB221998A77B}" destId="{771AEF3A-D105-4A50-9649-C9A2CFA8B5CE}" srcOrd="0" destOrd="0" parTransId="{37673828-4FEC-4E3D-83DC-47D6EB8320C2}" sibTransId="{6B29186B-B7E5-44E0-B9F5-7AE53BD9214B}"/>
    <dgm:cxn modelId="{8E88515C-7F0D-4484-BD73-4FE0B6061C54}" type="presOf" srcId="{30889A9E-07BE-4FB2-9A88-A2804B027F31}" destId="{69EF591B-0FE9-4FC6-8494-B7BDA604730C}" srcOrd="0" destOrd="0" presId="urn:microsoft.com/office/officeart/2005/8/layout/vList6"/>
    <dgm:cxn modelId="{CCB5EECF-CDA7-417A-B68B-507364A39045}" srcId="{67DF5DA7-E225-4648-9265-FB221998A77B}" destId="{AB45FE34-FD8B-4C5A-8E8C-9FC614DD5288}" srcOrd="2" destOrd="0" parTransId="{02F1A3F3-B5A9-4DDB-A14E-760D106B2D2B}" sibTransId="{653DB211-1DE0-4435-B1A9-FFC7A28457C8}"/>
    <dgm:cxn modelId="{D97D89FA-945B-4079-8C0B-6A82228FF94C}" type="presOf" srcId="{B8F5899F-6A08-4E18-95E6-C33BC054F508}" destId="{2BC79B68-4623-4365-A7DD-90951723291A}" srcOrd="0" destOrd="1" presId="urn:microsoft.com/office/officeart/2005/8/layout/vList6"/>
    <dgm:cxn modelId="{D71C5CBD-52CB-43E2-A3E2-9D83A28FDFE9}" type="presOf" srcId="{67DF5DA7-E225-4648-9265-FB221998A77B}" destId="{938F8A2A-9A98-4EFF-9768-8F3D15BDCF18}" srcOrd="0" destOrd="0" presId="urn:microsoft.com/office/officeart/2005/8/layout/vList6"/>
    <dgm:cxn modelId="{93EF8078-018E-418E-8BF8-E07870B1A066}" srcId="{C1A569E5-6A36-441F-AC2F-6CFE2D8EE1CD}" destId="{A35E6835-36D9-4937-913B-2947A54C551A}" srcOrd="1" destOrd="0" parTransId="{EC69CD6B-229B-4AEC-BB35-1E2B0663A571}" sibTransId="{083DC679-9B1B-4538-AC08-AD4EBC8E76FC}"/>
    <dgm:cxn modelId="{65889B05-1909-4922-95D4-A65A950ADB39}" srcId="{C1A569E5-6A36-441F-AC2F-6CFE2D8EE1CD}" destId="{A641AB5C-225D-49F4-A1AF-A134D7E0F4F2}" srcOrd="0" destOrd="0" parTransId="{0C5D252D-B1E9-4EFA-9F7A-CA48387C95B5}" sibTransId="{456FC649-98FE-4826-8714-14DE279DB60E}"/>
    <dgm:cxn modelId="{705BD2AC-C392-43DE-99B4-C4A3A36EE092}" srcId="{67DF5DA7-E225-4648-9265-FB221998A77B}" destId="{B8F5899F-6A08-4E18-95E6-C33BC054F508}" srcOrd="1" destOrd="0" parTransId="{9B6F8922-D1C8-44A7-904C-653DC7F6443E}" sibTransId="{EED4E7C2-1899-4133-AFAD-AB80CB333887}"/>
    <dgm:cxn modelId="{0D4429D2-2F7B-447A-B35C-A469193D3173}" srcId="{C1A569E5-6A36-441F-AC2F-6CFE2D8EE1CD}" destId="{494CAA09-63B0-486D-8254-43E8AA9C21D6}" srcOrd="3" destOrd="0" parTransId="{D5D66ABC-1875-4C2D-83C7-4B38E13D7A80}" sibTransId="{65E414A1-A440-404C-923C-DF1BF1505172}"/>
    <dgm:cxn modelId="{60DEDA8C-5069-4D74-A0FB-33A00C6126CA}" srcId="{2B3D68B7-DC88-4F1C-8C5F-7819302593EF}" destId="{C1A569E5-6A36-441F-AC2F-6CFE2D8EE1CD}" srcOrd="1" destOrd="0" parTransId="{D3922575-0DF9-4B0A-A1F7-49793D028D70}" sibTransId="{C9CF6F61-5DF9-4F6B-A9BB-D7D65E8FFA9B}"/>
    <dgm:cxn modelId="{C9CAB655-4EFC-46DC-9FD4-A403CFBB1297}" type="presOf" srcId="{A35E6835-36D9-4937-913B-2947A54C551A}" destId="{0E92328E-034D-409B-BB14-8055D05911E8}" srcOrd="0" destOrd="1" presId="urn:microsoft.com/office/officeart/2005/8/layout/vList6"/>
    <dgm:cxn modelId="{5FD3470D-9401-479E-BFA5-232D5FB05583}" srcId="{2B3D68B7-DC88-4F1C-8C5F-7819302593EF}" destId="{EFF89ED9-50F9-4E4F-8469-728A809BA808}" srcOrd="2" destOrd="0" parTransId="{6BC7433B-9BCF-45F0-B7E1-CA94CC0C06A8}" sibTransId="{EE53CD12-8A57-4D1C-8AE8-9DEC76FC5C79}"/>
    <dgm:cxn modelId="{2C6BF066-81EE-40AB-814D-F7BCBD9489B4}" type="presOf" srcId="{494CAA09-63B0-486D-8254-43E8AA9C21D6}" destId="{0E92328E-034D-409B-BB14-8055D05911E8}" srcOrd="0" destOrd="3" presId="urn:microsoft.com/office/officeart/2005/8/layout/vList6"/>
    <dgm:cxn modelId="{FE6369AD-86F5-449D-B064-40151A2CFA5F}" type="presParOf" srcId="{621226DD-5B2D-405C-A72D-86F73EBE1BD1}" destId="{F6F650A1-EC32-458B-B619-305EA60739E2}" srcOrd="0" destOrd="0" presId="urn:microsoft.com/office/officeart/2005/8/layout/vList6"/>
    <dgm:cxn modelId="{C3FD07A8-D11D-4D92-9A1B-BA0704561FD6}" type="presParOf" srcId="{F6F650A1-EC32-458B-B619-305EA60739E2}" destId="{938F8A2A-9A98-4EFF-9768-8F3D15BDCF18}" srcOrd="0" destOrd="0" presId="urn:microsoft.com/office/officeart/2005/8/layout/vList6"/>
    <dgm:cxn modelId="{847CBCD9-2B1F-4865-9311-0DF0D13A85C0}" type="presParOf" srcId="{F6F650A1-EC32-458B-B619-305EA60739E2}" destId="{2BC79B68-4623-4365-A7DD-90951723291A}" srcOrd="1" destOrd="0" presId="urn:microsoft.com/office/officeart/2005/8/layout/vList6"/>
    <dgm:cxn modelId="{B10374B5-DBF6-4799-99A7-34DE050A5A0C}" type="presParOf" srcId="{621226DD-5B2D-405C-A72D-86F73EBE1BD1}" destId="{B593433B-FAAC-4EB4-8F56-BAB9444D0908}" srcOrd="1" destOrd="0" presId="urn:microsoft.com/office/officeart/2005/8/layout/vList6"/>
    <dgm:cxn modelId="{9B938346-B3DA-4CF6-AB86-472AD19DDE86}" type="presParOf" srcId="{621226DD-5B2D-405C-A72D-86F73EBE1BD1}" destId="{6DE1B93E-F463-45B9-A8FF-5C0AEAD81BC3}" srcOrd="2" destOrd="0" presId="urn:microsoft.com/office/officeart/2005/8/layout/vList6"/>
    <dgm:cxn modelId="{CFFBF7AC-C60E-41BF-B49F-B0E01D4D9F9B}" type="presParOf" srcId="{6DE1B93E-F463-45B9-A8FF-5C0AEAD81BC3}" destId="{AF07CBF6-0590-4655-AF0B-7B8C0A43CA92}" srcOrd="0" destOrd="0" presId="urn:microsoft.com/office/officeart/2005/8/layout/vList6"/>
    <dgm:cxn modelId="{E1B5F9AA-97BF-40AE-B7BF-846F35766EB8}" type="presParOf" srcId="{6DE1B93E-F463-45B9-A8FF-5C0AEAD81BC3}" destId="{0E92328E-034D-409B-BB14-8055D05911E8}" srcOrd="1" destOrd="0" presId="urn:microsoft.com/office/officeart/2005/8/layout/vList6"/>
    <dgm:cxn modelId="{C4C65095-BB89-4FCB-9909-A6D770FDDCFF}" type="presParOf" srcId="{621226DD-5B2D-405C-A72D-86F73EBE1BD1}" destId="{C5E40615-D7A7-47F2-9F88-C86BBEAD89D0}" srcOrd="3" destOrd="0" presId="urn:microsoft.com/office/officeart/2005/8/layout/vList6"/>
    <dgm:cxn modelId="{1EB6590A-2873-41F5-97D7-96C865C892BD}" type="presParOf" srcId="{621226DD-5B2D-405C-A72D-86F73EBE1BD1}" destId="{39FAF0FA-21D6-4681-99FF-0BDDDDCA74EE}" srcOrd="4" destOrd="0" presId="urn:microsoft.com/office/officeart/2005/8/layout/vList6"/>
    <dgm:cxn modelId="{764D8C6B-8EDB-4009-A070-3E88D9EC9AE1}" type="presParOf" srcId="{39FAF0FA-21D6-4681-99FF-0BDDDDCA74EE}" destId="{924401AE-76E8-45B2-A369-99DF6180B0AB}" srcOrd="0" destOrd="0" presId="urn:microsoft.com/office/officeart/2005/8/layout/vList6"/>
    <dgm:cxn modelId="{7D1178DC-7FDB-4F1A-9733-F6B0D41E1889}" type="presParOf" srcId="{39FAF0FA-21D6-4681-99FF-0BDDDDCA74EE}" destId="{69EF591B-0FE9-4FC6-8494-B7BDA604730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79B68-4623-4365-A7DD-90951723291A}">
      <dsp:nvSpPr>
        <dsp:cNvPr id="0" name=""/>
        <dsp:cNvSpPr/>
      </dsp:nvSpPr>
      <dsp:spPr>
        <a:xfrm>
          <a:off x="4202283" y="0"/>
          <a:ext cx="6303425" cy="1423825"/>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Изучение интернет-источников</a:t>
          </a:r>
          <a:endParaRPr lang="ru-RU" sz="1600" kern="1200" dirty="0"/>
        </a:p>
        <a:p>
          <a:pPr marL="171450" lvl="1" indent="-171450" algn="l" defTabSz="711200">
            <a:lnSpc>
              <a:spcPct val="90000"/>
            </a:lnSpc>
            <a:spcBef>
              <a:spcPct val="0"/>
            </a:spcBef>
            <a:spcAft>
              <a:spcPct val="15000"/>
            </a:spcAft>
            <a:buChar char="••"/>
          </a:pPr>
          <a:r>
            <a:rPr lang="ru-RU" sz="1600" kern="1200" dirty="0" smtClean="0"/>
            <a:t>Посещение библиотеки и музея «</a:t>
          </a:r>
          <a:r>
            <a:rPr lang="ru-RU" sz="1600" kern="1200" dirty="0" err="1" smtClean="0"/>
            <a:t>Семейская</a:t>
          </a:r>
          <a:r>
            <a:rPr lang="ru-RU" sz="1600" kern="1200" dirty="0" smtClean="0"/>
            <a:t> старина».</a:t>
          </a:r>
        </a:p>
        <a:p>
          <a:pPr marL="171450" lvl="1" indent="-171450" algn="l" defTabSz="711200">
            <a:lnSpc>
              <a:spcPct val="90000"/>
            </a:lnSpc>
            <a:spcBef>
              <a:spcPct val="0"/>
            </a:spcBef>
            <a:spcAft>
              <a:spcPct val="15000"/>
            </a:spcAft>
            <a:buChar char="••"/>
          </a:pPr>
          <a:r>
            <a:rPr lang="ru-RU" sz="1600" kern="1200" dirty="0" smtClean="0"/>
            <a:t>Разработка плана работ </a:t>
          </a:r>
        </a:p>
      </dsp:txBody>
      <dsp:txXfrm>
        <a:off x="4202283" y="177978"/>
        <a:ext cx="5769491" cy="1067869"/>
      </dsp:txXfrm>
    </dsp:sp>
    <dsp:sp modelId="{938F8A2A-9A98-4EFF-9768-8F3D15BDCF18}">
      <dsp:nvSpPr>
        <dsp:cNvPr id="0" name=""/>
        <dsp:cNvSpPr/>
      </dsp:nvSpPr>
      <dsp:spPr>
        <a:xfrm>
          <a:off x="0" y="0"/>
          <a:ext cx="4202283" cy="1423825"/>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800" kern="1200" dirty="0" smtClean="0"/>
            <a:t>Подготовительный этап</a:t>
          </a:r>
        </a:p>
        <a:p>
          <a:pPr lvl="0" defTabSz="2489200">
            <a:lnSpc>
              <a:spcPct val="90000"/>
            </a:lnSpc>
            <a:spcBef>
              <a:spcPct val="0"/>
            </a:spcBef>
            <a:spcAft>
              <a:spcPct val="35000"/>
            </a:spcAft>
          </a:pPr>
          <a:endParaRPr lang="ru-RU" kern="1200" dirty="0"/>
        </a:p>
      </dsp:txBody>
      <dsp:txXfrm>
        <a:off x="69505" y="69505"/>
        <a:ext cx="4063273" cy="1284815"/>
      </dsp:txXfrm>
    </dsp:sp>
    <dsp:sp modelId="{0E92328E-034D-409B-BB14-8055D05911E8}">
      <dsp:nvSpPr>
        <dsp:cNvPr id="0" name=""/>
        <dsp:cNvSpPr/>
      </dsp:nvSpPr>
      <dsp:spPr>
        <a:xfrm>
          <a:off x="4202283" y="1566207"/>
          <a:ext cx="6303425" cy="1423825"/>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14300" lvl="1" indent="0" algn="l" defTabSz="577850">
            <a:lnSpc>
              <a:spcPct val="90000"/>
            </a:lnSpc>
            <a:spcBef>
              <a:spcPct val="0"/>
            </a:spcBef>
            <a:spcAft>
              <a:spcPct val="15000"/>
            </a:spcAft>
            <a:buChar char="••"/>
          </a:pPr>
          <a:r>
            <a:rPr lang="ru-RU" sz="1600" kern="1200" dirty="0" smtClean="0"/>
            <a:t>Разработка эскиза музея </a:t>
          </a:r>
          <a:endParaRPr lang="ru-RU" sz="1600" kern="1200" dirty="0"/>
        </a:p>
        <a:p>
          <a:pPr marL="171450" lvl="1" indent="-171450" algn="l" defTabSz="711200">
            <a:lnSpc>
              <a:spcPct val="90000"/>
            </a:lnSpc>
            <a:spcBef>
              <a:spcPct val="0"/>
            </a:spcBef>
            <a:spcAft>
              <a:spcPct val="15000"/>
            </a:spcAft>
            <a:buChar char="••"/>
          </a:pPr>
          <a:r>
            <a:rPr lang="ru-RU" sz="1600" kern="1200" dirty="0" smtClean="0"/>
            <a:t>Распределение  обязанностей по изготовлению экспонатов .</a:t>
          </a:r>
        </a:p>
        <a:p>
          <a:pPr marL="171450" lvl="1" indent="-171450" algn="l" defTabSz="711200">
            <a:lnSpc>
              <a:spcPct val="90000"/>
            </a:lnSpc>
            <a:spcBef>
              <a:spcPct val="0"/>
            </a:spcBef>
            <a:spcAft>
              <a:spcPct val="15000"/>
            </a:spcAft>
            <a:buChar char="••"/>
          </a:pPr>
          <a:r>
            <a:rPr lang="ru-RU" sz="1600" kern="1200" dirty="0" smtClean="0"/>
            <a:t>Оформление  мини музея согласно плану.</a:t>
          </a:r>
        </a:p>
        <a:p>
          <a:pPr marL="171450" lvl="1" indent="-171450" algn="l" defTabSz="711200">
            <a:lnSpc>
              <a:spcPct val="90000"/>
            </a:lnSpc>
            <a:spcBef>
              <a:spcPct val="0"/>
            </a:spcBef>
            <a:spcAft>
              <a:spcPct val="15000"/>
            </a:spcAft>
            <a:buChar char="••"/>
          </a:pPr>
          <a:r>
            <a:rPr lang="ru-RU" sz="1600" kern="1200" dirty="0" smtClean="0"/>
            <a:t>Разработка экскурсии </a:t>
          </a:r>
        </a:p>
      </dsp:txBody>
      <dsp:txXfrm>
        <a:off x="4202283" y="1744185"/>
        <a:ext cx="5769491" cy="1067869"/>
      </dsp:txXfrm>
    </dsp:sp>
    <dsp:sp modelId="{AF07CBF6-0590-4655-AF0B-7B8C0A43CA92}">
      <dsp:nvSpPr>
        <dsp:cNvPr id="0" name=""/>
        <dsp:cNvSpPr/>
      </dsp:nvSpPr>
      <dsp:spPr>
        <a:xfrm>
          <a:off x="0" y="1566207"/>
          <a:ext cx="4202283" cy="1423825"/>
        </a:xfrm>
        <a:prstGeom prst="round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800" kern="1200" dirty="0" smtClean="0"/>
            <a:t>Практический этап</a:t>
          </a:r>
        </a:p>
        <a:p>
          <a:pPr lvl="0" defTabSz="2489200">
            <a:lnSpc>
              <a:spcPct val="90000"/>
            </a:lnSpc>
            <a:spcBef>
              <a:spcPct val="0"/>
            </a:spcBef>
            <a:spcAft>
              <a:spcPct val="35000"/>
            </a:spcAft>
          </a:pPr>
          <a:endParaRPr lang="ru-RU" kern="1200" dirty="0"/>
        </a:p>
      </dsp:txBody>
      <dsp:txXfrm>
        <a:off x="69505" y="1635712"/>
        <a:ext cx="4063273" cy="1284815"/>
      </dsp:txXfrm>
    </dsp:sp>
    <dsp:sp modelId="{69EF591B-0FE9-4FC6-8494-B7BDA604730C}">
      <dsp:nvSpPr>
        <dsp:cNvPr id="0" name=""/>
        <dsp:cNvSpPr/>
      </dsp:nvSpPr>
      <dsp:spPr>
        <a:xfrm>
          <a:off x="4202283" y="3132415"/>
          <a:ext cx="6303425" cy="1423825"/>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smtClean="0"/>
            <a:t>Презентация проекта </a:t>
          </a:r>
          <a:endParaRPr lang="ru-RU" sz="1600" kern="1200"/>
        </a:p>
      </dsp:txBody>
      <dsp:txXfrm>
        <a:off x="4202283" y="3310393"/>
        <a:ext cx="5769491" cy="1067869"/>
      </dsp:txXfrm>
    </dsp:sp>
    <dsp:sp modelId="{924401AE-76E8-45B2-A369-99DF6180B0AB}">
      <dsp:nvSpPr>
        <dsp:cNvPr id="0" name=""/>
        <dsp:cNvSpPr/>
      </dsp:nvSpPr>
      <dsp:spPr>
        <a:xfrm>
          <a:off x="0" y="3132415"/>
          <a:ext cx="4202283" cy="1423825"/>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800" kern="1200" dirty="0" smtClean="0"/>
            <a:t>Презентационный</a:t>
          </a:r>
          <a:r>
            <a:rPr lang="ru-RU" sz="1800" kern="1200" dirty="0" smtClean="0"/>
            <a:t> </a:t>
          </a:r>
        </a:p>
        <a:p>
          <a:pPr lvl="0" defTabSz="2578100">
            <a:lnSpc>
              <a:spcPct val="90000"/>
            </a:lnSpc>
            <a:spcBef>
              <a:spcPct val="0"/>
            </a:spcBef>
            <a:spcAft>
              <a:spcPct val="35000"/>
            </a:spcAft>
          </a:pPr>
          <a:endParaRPr lang="ru-RU" kern="1200" dirty="0"/>
        </a:p>
      </dsp:txBody>
      <dsp:txXfrm>
        <a:off x="69505" y="3201920"/>
        <a:ext cx="4063273" cy="128481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55F3351-5C76-4038-9DEB-0A99DBE4BA2A}" type="datetimeFigureOut">
              <a:rPr lang="ru-RU" smtClean="0"/>
              <a:t>20.11.2023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FB6FCA-DA70-4F7B-9849-B000C970A9A3}" type="slidenum">
              <a:rPr lang="ru-RU" smtClean="0"/>
              <a:t>‹#›</a:t>
            </a:fld>
            <a:endParaRPr lang="ru-RU"/>
          </a:p>
        </p:txBody>
      </p:sp>
    </p:spTree>
    <p:extLst>
      <p:ext uri="{BB962C8B-B14F-4D97-AF65-F5344CB8AC3E}">
        <p14:creationId xmlns:p14="http://schemas.microsoft.com/office/powerpoint/2010/main" val="340517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5F3351-5C76-4038-9DEB-0A99DBE4BA2A}" type="datetimeFigureOut">
              <a:rPr lang="ru-RU" smtClean="0"/>
              <a:t>20.11.2023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FB6FCA-DA70-4F7B-9849-B000C970A9A3}" type="slidenum">
              <a:rPr lang="ru-RU" smtClean="0"/>
              <a:t>‹#›</a:t>
            </a:fld>
            <a:endParaRPr lang="ru-RU"/>
          </a:p>
        </p:txBody>
      </p:sp>
    </p:spTree>
    <p:extLst>
      <p:ext uri="{BB962C8B-B14F-4D97-AF65-F5344CB8AC3E}">
        <p14:creationId xmlns:p14="http://schemas.microsoft.com/office/powerpoint/2010/main" val="4232943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5F3351-5C76-4038-9DEB-0A99DBE4BA2A}" type="datetimeFigureOut">
              <a:rPr lang="ru-RU" smtClean="0"/>
              <a:t>20.11.2023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FB6FCA-DA70-4F7B-9849-B000C970A9A3}" type="slidenum">
              <a:rPr lang="ru-RU" smtClean="0"/>
              <a:t>‹#›</a:t>
            </a:fld>
            <a:endParaRPr lang="ru-RU"/>
          </a:p>
        </p:txBody>
      </p:sp>
    </p:spTree>
    <p:extLst>
      <p:ext uri="{BB962C8B-B14F-4D97-AF65-F5344CB8AC3E}">
        <p14:creationId xmlns:p14="http://schemas.microsoft.com/office/powerpoint/2010/main" val="1299842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5F3351-5C76-4038-9DEB-0A99DBE4BA2A}" type="datetimeFigureOut">
              <a:rPr lang="ru-RU" smtClean="0"/>
              <a:t>20.11.2023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FB6FCA-DA70-4F7B-9849-B000C970A9A3}" type="slidenum">
              <a:rPr lang="ru-RU" smtClean="0"/>
              <a:t>‹#›</a:t>
            </a:fld>
            <a:endParaRPr lang="ru-RU"/>
          </a:p>
        </p:txBody>
      </p:sp>
    </p:spTree>
    <p:extLst>
      <p:ext uri="{BB962C8B-B14F-4D97-AF65-F5344CB8AC3E}">
        <p14:creationId xmlns:p14="http://schemas.microsoft.com/office/powerpoint/2010/main" val="121324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55F3351-5C76-4038-9DEB-0A99DBE4BA2A}" type="datetimeFigureOut">
              <a:rPr lang="ru-RU" smtClean="0"/>
              <a:t>20.11.2023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FB6FCA-DA70-4F7B-9849-B000C970A9A3}" type="slidenum">
              <a:rPr lang="ru-RU" smtClean="0"/>
              <a:t>‹#›</a:t>
            </a:fld>
            <a:endParaRPr lang="ru-RU"/>
          </a:p>
        </p:txBody>
      </p:sp>
    </p:spTree>
    <p:extLst>
      <p:ext uri="{BB962C8B-B14F-4D97-AF65-F5344CB8AC3E}">
        <p14:creationId xmlns:p14="http://schemas.microsoft.com/office/powerpoint/2010/main" val="39130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55F3351-5C76-4038-9DEB-0A99DBE4BA2A}" type="datetimeFigureOut">
              <a:rPr lang="ru-RU" smtClean="0"/>
              <a:t>20.11.2023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FB6FCA-DA70-4F7B-9849-B000C970A9A3}" type="slidenum">
              <a:rPr lang="ru-RU" smtClean="0"/>
              <a:t>‹#›</a:t>
            </a:fld>
            <a:endParaRPr lang="ru-RU"/>
          </a:p>
        </p:txBody>
      </p:sp>
    </p:spTree>
    <p:extLst>
      <p:ext uri="{BB962C8B-B14F-4D97-AF65-F5344CB8AC3E}">
        <p14:creationId xmlns:p14="http://schemas.microsoft.com/office/powerpoint/2010/main" val="38895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55F3351-5C76-4038-9DEB-0A99DBE4BA2A}" type="datetimeFigureOut">
              <a:rPr lang="ru-RU" smtClean="0"/>
              <a:t>20.11.2023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FB6FCA-DA70-4F7B-9849-B000C970A9A3}" type="slidenum">
              <a:rPr lang="ru-RU" smtClean="0"/>
              <a:t>‹#›</a:t>
            </a:fld>
            <a:endParaRPr lang="ru-RU"/>
          </a:p>
        </p:txBody>
      </p:sp>
    </p:spTree>
    <p:extLst>
      <p:ext uri="{BB962C8B-B14F-4D97-AF65-F5344CB8AC3E}">
        <p14:creationId xmlns:p14="http://schemas.microsoft.com/office/powerpoint/2010/main" val="1010117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55F3351-5C76-4038-9DEB-0A99DBE4BA2A}" type="datetimeFigureOut">
              <a:rPr lang="ru-RU" smtClean="0"/>
              <a:t>20.11.2023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FB6FCA-DA70-4F7B-9849-B000C970A9A3}" type="slidenum">
              <a:rPr lang="ru-RU" smtClean="0"/>
              <a:t>‹#›</a:t>
            </a:fld>
            <a:endParaRPr lang="ru-RU"/>
          </a:p>
        </p:txBody>
      </p:sp>
    </p:spTree>
    <p:extLst>
      <p:ext uri="{BB962C8B-B14F-4D97-AF65-F5344CB8AC3E}">
        <p14:creationId xmlns:p14="http://schemas.microsoft.com/office/powerpoint/2010/main" val="92156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5F3351-5C76-4038-9DEB-0A99DBE4BA2A}" type="datetimeFigureOut">
              <a:rPr lang="ru-RU" smtClean="0"/>
              <a:t>20.11.2023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FB6FCA-DA70-4F7B-9849-B000C970A9A3}" type="slidenum">
              <a:rPr lang="ru-RU" smtClean="0"/>
              <a:t>‹#›</a:t>
            </a:fld>
            <a:endParaRPr lang="ru-RU"/>
          </a:p>
        </p:txBody>
      </p:sp>
    </p:spTree>
    <p:extLst>
      <p:ext uri="{BB962C8B-B14F-4D97-AF65-F5344CB8AC3E}">
        <p14:creationId xmlns:p14="http://schemas.microsoft.com/office/powerpoint/2010/main" val="403895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55F3351-5C76-4038-9DEB-0A99DBE4BA2A}" type="datetimeFigureOut">
              <a:rPr lang="ru-RU" smtClean="0"/>
              <a:t>20.11.2023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FB6FCA-DA70-4F7B-9849-B000C970A9A3}" type="slidenum">
              <a:rPr lang="ru-RU" smtClean="0"/>
              <a:t>‹#›</a:t>
            </a:fld>
            <a:endParaRPr lang="ru-RU"/>
          </a:p>
        </p:txBody>
      </p:sp>
    </p:spTree>
    <p:extLst>
      <p:ext uri="{BB962C8B-B14F-4D97-AF65-F5344CB8AC3E}">
        <p14:creationId xmlns:p14="http://schemas.microsoft.com/office/powerpoint/2010/main" val="98380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55F3351-5C76-4038-9DEB-0A99DBE4BA2A}" type="datetimeFigureOut">
              <a:rPr lang="ru-RU" smtClean="0"/>
              <a:t>20.11.2023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FB6FCA-DA70-4F7B-9849-B000C970A9A3}" type="slidenum">
              <a:rPr lang="ru-RU" smtClean="0"/>
              <a:t>‹#›</a:t>
            </a:fld>
            <a:endParaRPr lang="ru-RU"/>
          </a:p>
        </p:txBody>
      </p:sp>
    </p:spTree>
    <p:extLst>
      <p:ext uri="{BB962C8B-B14F-4D97-AF65-F5344CB8AC3E}">
        <p14:creationId xmlns:p14="http://schemas.microsoft.com/office/powerpoint/2010/main" val="15880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F3351-5C76-4038-9DEB-0A99DBE4BA2A}" type="datetimeFigureOut">
              <a:rPr lang="ru-RU" smtClean="0"/>
              <a:t>20.11.2023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B6FCA-DA70-4F7B-9849-B000C970A9A3}" type="slidenum">
              <a:rPr lang="ru-RU" smtClean="0"/>
              <a:t>‹#›</a:t>
            </a:fld>
            <a:endParaRPr lang="ru-RU"/>
          </a:p>
        </p:txBody>
      </p:sp>
    </p:spTree>
    <p:extLst>
      <p:ext uri="{BB962C8B-B14F-4D97-AF65-F5344CB8AC3E}">
        <p14:creationId xmlns:p14="http://schemas.microsoft.com/office/powerpoint/2010/main" val="1048918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6346" y="1016049"/>
            <a:ext cx="11319308" cy="2387600"/>
          </a:xfrm>
        </p:spPr>
        <p:txBody>
          <a:bodyPr>
            <a:normAutofit fontScale="90000"/>
          </a:bodyPr>
          <a:lstStyle/>
          <a:p>
            <a:r>
              <a:rPr lang="ru-RU" b="1" dirty="0" smtClean="0"/>
              <a:t>«Приобщение </a:t>
            </a:r>
            <a:r>
              <a:rPr lang="ru-RU" b="1" dirty="0"/>
              <a:t>детей к национальной культуре </a:t>
            </a:r>
            <a:r>
              <a:rPr lang="ru-RU" b="1" dirty="0" err="1"/>
              <a:t>семейских</a:t>
            </a:r>
            <a:r>
              <a:rPr lang="ru-RU" b="1" dirty="0"/>
              <a:t>».</a:t>
            </a:r>
            <a:r>
              <a:rPr lang="ru-RU" dirty="0"/>
              <a:t/>
            </a:r>
            <a:br>
              <a:rPr lang="ru-RU" dirty="0"/>
            </a:br>
            <a:r>
              <a:rPr lang="ru-RU" b="1" dirty="0" smtClean="0"/>
              <a:t> </a:t>
            </a:r>
            <a:br>
              <a:rPr lang="ru-RU" b="1" dirty="0" smtClean="0"/>
            </a:br>
            <a:endParaRPr lang="ru-RU" b="1" dirty="0"/>
          </a:p>
        </p:txBody>
      </p:sp>
      <p:sp>
        <p:nvSpPr>
          <p:cNvPr id="3" name="Подзаголовок 2"/>
          <p:cNvSpPr>
            <a:spLocks noGrp="1"/>
          </p:cNvSpPr>
          <p:nvPr>
            <p:ph type="subTitle" idx="1"/>
          </p:nvPr>
        </p:nvSpPr>
        <p:spPr>
          <a:xfrm>
            <a:off x="1466249" y="2897204"/>
            <a:ext cx="9265920" cy="2062213"/>
          </a:xfrm>
        </p:spPr>
        <p:txBody>
          <a:bodyPr>
            <a:normAutofit/>
          </a:bodyPr>
          <a:lstStyle/>
          <a:p>
            <a:r>
              <a:rPr lang="ru-RU" sz="3200" dirty="0" smtClean="0"/>
              <a:t>Совместный проект наставника и молодого воспитателя</a:t>
            </a:r>
            <a:br>
              <a:rPr lang="ru-RU" sz="3200" dirty="0" smtClean="0"/>
            </a:br>
            <a:endParaRPr lang="ru-RU" sz="3200" dirty="0"/>
          </a:p>
        </p:txBody>
      </p:sp>
      <p:pic>
        <p:nvPicPr>
          <p:cNvPr id="4" name="Объект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1595" y="4096618"/>
            <a:ext cx="3168017" cy="2376372"/>
          </a:xfrm>
          <a:prstGeom prst="rect">
            <a:avLst/>
          </a:prstGeom>
          <a:ln>
            <a:noFill/>
          </a:ln>
          <a:effectLst>
            <a:softEdge rad="112500"/>
          </a:effectLst>
        </p:spPr>
      </p:pic>
    </p:spTree>
    <p:extLst>
      <p:ext uri="{BB962C8B-B14F-4D97-AF65-F5344CB8AC3E}">
        <p14:creationId xmlns:p14="http://schemas.microsoft.com/office/powerpoint/2010/main" val="2830368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pic>
        <p:nvPicPr>
          <p:cNvPr id="6" name="Объект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265400"/>
            <a:ext cx="5572226" cy="41798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Объект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13923" y="509504"/>
            <a:ext cx="5267600" cy="39493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0002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41948" y="2823684"/>
            <a:ext cx="5100587" cy="3824174"/>
          </a:xfrm>
          <a:prstGeom prst="rect">
            <a:avLst/>
          </a:prstGeom>
          <a:ln>
            <a:noFill/>
          </a:ln>
          <a:effectLst>
            <a:softEdge rad="112500"/>
          </a:effectLst>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21840" y="2173447"/>
            <a:ext cx="5382996" cy="4035911"/>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8019" y="77299"/>
            <a:ext cx="4759054" cy="3569290"/>
          </a:xfrm>
          <a:prstGeom prst="rect">
            <a:avLst/>
          </a:prstGeom>
          <a:ln>
            <a:noFill/>
          </a:ln>
          <a:effectLst>
            <a:softEdge rad="112500"/>
          </a:effectLst>
        </p:spPr>
      </p:pic>
    </p:spTree>
    <p:extLst>
      <p:ext uri="{BB962C8B-B14F-4D97-AF65-F5344CB8AC3E}">
        <p14:creationId xmlns:p14="http://schemas.microsoft.com/office/powerpoint/2010/main" val="1882887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205" y="906733"/>
            <a:ext cx="4079568" cy="5780641"/>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793" y="903250"/>
            <a:ext cx="4039876" cy="5724397"/>
          </a:xfrm>
          <a:prstGeom prst="rect">
            <a:avLst/>
          </a:prstGeom>
        </p:spPr>
      </p:pic>
      <p:sp>
        <p:nvSpPr>
          <p:cNvPr id="4" name="Прямоугольник 3"/>
          <p:cNvSpPr/>
          <p:nvPr/>
        </p:nvSpPr>
        <p:spPr>
          <a:xfrm>
            <a:off x="702644" y="343384"/>
            <a:ext cx="10558913" cy="461665"/>
          </a:xfrm>
          <a:prstGeom prst="rect">
            <a:avLst/>
          </a:prstGeom>
        </p:spPr>
        <p:txBody>
          <a:bodyPr wrap="square">
            <a:spAutoFit/>
          </a:bodyPr>
          <a:lstStyle/>
          <a:p>
            <a:pPr algn="ctr"/>
            <a:r>
              <a:rPr lang="ru-RU" sz="2400" b="0" i="0" dirty="0" smtClean="0">
                <a:solidFill>
                  <a:srgbClr val="C00000"/>
                </a:solidFill>
                <a:effectLst/>
                <a:latin typeface="Arial" panose="020B0604020202020204" pitchFamily="34" charset="0"/>
              </a:rPr>
              <a:t>Республиканский онлайн-конкурс мини-музеев "Любимая Бурятия моя"</a:t>
            </a:r>
            <a:endParaRPr lang="ru-RU" sz="2400" dirty="0">
              <a:solidFill>
                <a:srgbClr val="C00000"/>
              </a:solidFill>
            </a:endParaRPr>
          </a:p>
        </p:txBody>
      </p:sp>
    </p:spTree>
    <p:extLst>
      <p:ext uri="{BB962C8B-B14F-4D97-AF65-F5344CB8AC3E}">
        <p14:creationId xmlns:p14="http://schemas.microsoft.com/office/powerpoint/2010/main" val="3899940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6091" y="345686"/>
            <a:ext cx="8041369" cy="584775"/>
          </a:xfrm>
          <a:prstGeom prst="rect">
            <a:avLst/>
          </a:prstGeom>
        </p:spPr>
        <p:txBody>
          <a:bodyPr wrap="none">
            <a:spAutoFit/>
          </a:bodyPr>
          <a:lstStyle/>
          <a:p>
            <a:pPr indent="450215" algn="ctr"/>
            <a:r>
              <a:rPr lang="ru-RU" sz="3200" b="1" dirty="0">
                <a:solidFill>
                  <a:srgbClr val="C00000"/>
                </a:solidFill>
                <a:latin typeface="Times New Roman" panose="02020603050405020304" pitchFamily="18" charset="0"/>
              </a:rPr>
              <a:t>Работа в музее строится по принципам:</a:t>
            </a:r>
            <a:endParaRPr lang="ru-RU" sz="3200" dirty="0">
              <a:solidFill>
                <a:srgbClr val="C00000"/>
              </a:solidFill>
            </a:endParaRPr>
          </a:p>
        </p:txBody>
      </p:sp>
      <p:sp>
        <p:nvSpPr>
          <p:cNvPr id="5" name="Прямоугольник 4"/>
          <p:cNvSpPr/>
          <p:nvPr/>
        </p:nvSpPr>
        <p:spPr>
          <a:xfrm>
            <a:off x="1638300" y="1546229"/>
            <a:ext cx="2002536" cy="6949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bg1"/>
                </a:solidFill>
                <a:latin typeface="Times New Roman" panose="02020603050405020304" pitchFamily="18" charset="0"/>
              </a:rPr>
              <a:t>Наглядности</a:t>
            </a:r>
            <a:r>
              <a:rPr lang="ru-RU" sz="2000" dirty="0">
                <a:solidFill>
                  <a:prstClr val="black"/>
                </a:solidFill>
                <a:latin typeface="Times New Roman" panose="02020603050405020304" pitchFamily="18" charset="0"/>
              </a:rPr>
              <a:t>.</a:t>
            </a:r>
            <a:endParaRPr lang="ru-RU" dirty="0"/>
          </a:p>
        </p:txBody>
      </p:sp>
      <p:sp>
        <p:nvSpPr>
          <p:cNvPr id="6" name="Прямоугольник 5"/>
          <p:cNvSpPr/>
          <p:nvPr/>
        </p:nvSpPr>
        <p:spPr>
          <a:xfrm>
            <a:off x="2639568" y="3197352"/>
            <a:ext cx="2002536" cy="6949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atin typeface="Times New Roman" panose="02020603050405020304" pitchFamily="18" charset="0"/>
              </a:rPr>
              <a:t>Интеграции</a:t>
            </a:r>
            <a:endParaRPr lang="ru-RU" dirty="0"/>
          </a:p>
        </p:txBody>
      </p:sp>
      <p:sp>
        <p:nvSpPr>
          <p:cNvPr id="7" name="Прямоугольник 6"/>
          <p:cNvSpPr/>
          <p:nvPr/>
        </p:nvSpPr>
        <p:spPr>
          <a:xfrm>
            <a:off x="4952999" y="2044316"/>
            <a:ext cx="2002536" cy="6949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a:latin typeface="Times New Roman" panose="02020603050405020304" pitchFamily="18" charset="0"/>
              </a:rPr>
              <a:t>Научности</a:t>
            </a:r>
            <a:endParaRPr lang="ru-RU" dirty="0"/>
          </a:p>
        </p:txBody>
      </p:sp>
      <p:sp>
        <p:nvSpPr>
          <p:cNvPr id="8" name="Прямоугольник 7"/>
          <p:cNvSpPr/>
          <p:nvPr/>
        </p:nvSpPr>
        <p:spPr>
          <a:xfrm>
            <a:off x="6672072" y="3298568"/>
            <a:ext cx="2002536" cy="6949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rPr>
              <a:t>Интерактивности</a:t>
            </a:r>
            <a:endParaRPr lang="ru-RU" dirty="0"/>
          </a:p>
        </p:txBody>
      </p:sp>
      <p:sp>
        <p:nvSpPr>
          <p:cNvPr id="9" name="Прямоугольник 8"/>
          <p:cNvSpPr/>
          <p:nvPr/>
        </p:nvSpPr>
        <p:spPr>
          <a:xfrm>
            <a:off x="8162544" y="1546229"/>
            <a:ext cx="2002536" cy="6949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anose="02020603050405020304" pitchFamily="18" charset="0"/>
              </a:rPr>
              <a:t>Мобильности</a:t>
            </a:r>
            <a:endParaRPr lang="ru-RU" dirty="0"/>
          </a:p>
        </p:txBody>
      </p:sp>
      <p:sp>
        <p:nvSpPr>
          <p:cNvPr id="10" name="Прямоугольник 9"/>
          <p:cNvSpPr/>
          <p:nvPr/>
        </p:nvSpPr>
        <p:spPr>
          <a:xfrm>
            <a:off x="6672072" y="5112128"/>
            <a:ext cx="2002536" cy="6949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anose="02020603050405020304" pitchFamily="18" charset="0"/>
              </a:rPr>
              <a:t>Доступности</a:t>
            </a:r>
            <a:endParaRPr lang="ru-RU" dirty="0"/>
          </a:p>
        </p:txBody>
      </p:sp>
      <p:sp>
        <p:nvSpPr>
          <p:cNvPr id="12" name="Прямоугольник 11"/>
          <p:cNvSpPr/>
          <p:nvPr/>
        </p:nvSpPr>
        <p:spPr>
          <a:xfrm>
            <a:off x="2950463" y="4988683"/>
            <a:ext cx="2002536" cy="6949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latin typeface="Times New Roman" panose="02020603050405020304" pitchFamily="18" charset="0"/>
              </a:rPr>
              <a:t>  Гуманизма</a:t>
            </a:r>
            <a:endParaRPr lang="ru-RU" dirty="0"/>
          </a:p>
        </p:txBody>
      </p:sp>
    </p:spTree>
    <p:extLst>
      <p:ext uri="{BB962C8B-B14F-4D97-AF65-F5344CB8AC3E}">
        <p14:creationId xmlns:p14="http://schemas.microsoft.com/office/powerpoint/2010/main" val="216750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19328" y="447421"/>
            <a:ext cx="10515600" cy="1325563"/>
          </a:xfrm>
        </p:spPr>
        <p:txBody>
          <a:bodyPr/>
          <a:lstStyle/>
          <a:p>
            <a:pPr algn="ctr"/>
            <a:r>
              <a:rPr lang="ru-RU" dirty="0" smtClean="0">
                <a:effectLst/>
                <a:latin typeface="Times New Roman" pitchFamily="18" charset="0"/>
                <a:cs typeface="Times New Roman" pitchFamily="18" charset="0"/>
              </a:rPr>
              <a:t>Цель создания </a:t>
            </a:r>
            <a:r>
              <a:rPr lang="ru-RU" dirty="0" smtClean="0">
                <a:effectLst/>
                <a:latin typeface="Times New Roman" pitchFamily="18" charset="0"/>
                <a:cs typeface="Times New Roman" pitchFamily="18" charset="0"/>
              </a:rPr>
              <a:t>музея</a:t>
            </a:r>
            <a:r>
              <a:rPr lang="ru-RU" dirty="0" smtClean="0">
                <a:effectLst/>
                <a:latin typeface="Times New Roman" pitchFamily="18" charset="0"/>
                <a:cs typeface="Times New Roman" pitchFamily="18" charset="0"/>
              </a:rPr>
              <a:t>: </a:t>
            </a:r>
            <a:r>
              <a:rPr lang="ru-RU" sz="5400" dirty="0" smtClean="0">
                <a:effectLst/>
                <a:latin typeface="Times New Roman" pitchFamily="18" charset="0"/>
                <a:cs typeface="Times New Roman" pitchFamily="18" charset="0"/>
              </a:rPr>
              <a:t/>
            </a:r>
            <a:br>
              <a:rPr lang="ru-RU" sz="5400" dirty="0" smtClean="0">
                <a:effectLst/>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4" name="Объект 3"/>
          <p:cNvSpPr>
            <a:spLocks noGrp="1"/>
          </p:cNvSpPr>
          <p:nvPr>
            <p:ph idx="1"/>
          </p:nvPr>
        </p:nvSpPr>
        <p:spPr>
          <a:xfrm>
            <a:off x="1108108" y="1410653"/>
            <a:ext cx="10615863" cy="4646546"/>
          </a:xfrm>
        </p:spPr>
        <p:txBody>
          <a:bodyPr/>
          <a:lstStyle/>
          <a:p>
            <a:pPr marL="0" indent="0">
              <a:buNone/>
            </a:pPr>
            <a:r>
              <a:rPr lang="ru-RU" sz="4800" dirty="0" smtClean="0">
                <a:effectLst/>
                <a:latin typeface="Times New Roman" panose="02020603050405020304" pitchFamily="18" charset="0"/>
              </a:rPr>
              <a:t>Создание условий для совершенствования патриотического воспитания детей дошкольного возраста посредством музейной педагогики. </a:t>
            </a:r>
          </a:p>
          <a:p>
            <a:endParaRPr lang="ru-RU" dirty="0"/>
          </a:p>
        </p:txBody>
      </p:sp>
    </p:spTree>
    <p:extLst>
      <p:ext uri="{BB962C8B-B14F-4D97-AF65-F5344CB8AC3E}">
        <p14:creationId xmlns:p14="http://schemas.microsoft.com/office/powerpoint/2010/main" val="3538935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241659" y="867434"/>
            <a:ext cx="10112141" cy="616652"/>
          </a:xfrm>
        </p:spPr>
        <p:txBody>
          <a:bodyPr>
            <a:normAutofit fontScale="90000"/>
          </a:bodyPr>
          <a:lstStyle/>
          <a:p>
            <a:pPr algn="ctr"/>
            <a:r>
              <a:rPr lang="ru-RU" dirty="0" smtClean="0">
                <a:effectLst/>
                <a:latin typeface="Times New Roman" panose="02020603050405020304" pitchFamily="18" charset="0"/>
              </a:rPr>
              <a:t>Создание </a:t>
            </a:r>
            <a:r>
              <a:rPr lang="ru-RU" dirty="0" smtClean="0">
                <a:latin typeface="Times New Roman" panose="02020603050405020304" pitchFamily="18" charset="0"/>
              </a:rPr>
              <a:t>музей</a:t>
            </a:r>
            <a:r>
              <a:rPr lang="ru-RU" dirty="0" smtClean="0">
                <a:effectLst/>
                <a:latin typeface="Times New Roman" panose="02020603050405020304" pitchFamily="18" charset="0"/>
              </a:rPr>
              <a:t> </a:t>
            </a:r>
            <a:r>
              <a:rPr lang="ru-RU" dirty="0" smtClean="0">
                <a:effectLst/>
                <a:latin typeface="Times New Roman" panose="02020603050405020304" pitchFamily="18" charset="0"/>
              </a:rPr>
              <a:t>в детском саду решает следующие задачи:</a:t>
            </a:r>
            <a:r>
              <a:rPr lang="ru-RU" dirty="0" smtClean="0">
                <a:effectLst/>
              </a:rPr>
              <a:t/>
            </a:r>
            <a:br>
              <a:rPr lang="ru-RU" dirty="0" smtClean="0">
                <a:effectLst/>
              </a:rPr>
            </a:br>
            <a:endParaRPr lang="ru-RU" dirty="0"/>
          </a:p>
        </p:txBody>
      </p:sp>
      <p:sp>
        <p:nvSpPr>
          <p:cNvPr id="6" name="Объект 5"/>
          <p:cNvSpPr>
            <a:spLocks noGrp="1"/>
          </p:cNvSpPr>
          <p:nvPr>
            <p:ph idx="1"/>
          </p:nvPr>
        </p:nvSpPr>
        <p:spPr>
          <a:xfrm>
            <a:off x="895951" y="1925053"/>
            <a:ext cx="10538861" cy="4531043"/>
          </a:xfrm>
        </p:spPr>
        <p:txBody>
          <a:bodyPr/>
          <a:lstStyle/>
          <a:p>
            <a:pPr indent="0" algn="just">
              <a:buNone/>
            </a:pPr>
            <a:r>
              <a:rPr lang="ru-RU" dirty="0" smtClean="0">
                <a:effectLst/>
                <a:latin typeface="Times New Roman" panose="02020603050405020304" pitchFamily="18" charset="0"/>
              </a:rPr>
              <a:t>1. Обогащение предметно-развивающей среды ДОУ.</a:t>
            </a:r>
            <a:endParaRPr lang="ru-RU" dirty="0" smtClean="0">
              <a:effectLst/>
            </a:endParaRPr>
          </a:p>
          <a:p>
            <a:pPr indent="0" algn="just">
              <a:buNone/>
            </a:pPr>
            <a:r>
              <a:rPr lang="ru-RU" dirty="0" smtClean="0">
                <a:effectLst/>
                <a:latin typeface="Times New Roman" panose="02020603050405020304" pitchFamily="18" charset="0"/>
              </a:rPr>
              <a:t>2. Формирование у дошкольников представления о музее.</a:t>
            </a:r>
            <a:endParaRPr lang="ru-RU" dirty="0" smtClean="0">
              <a:effectLst/>
            </a:endParaRPr>
          </a:p>
          <a:p>
            <a:pPr indent="0" algn="just">
              <a:buNone/>
            </a:pPr>
            <a:r>
              <a:rPr lang="ru-RU" dirty="0" smtClean="0">
                <a:effectLst/>
                <a:latin typeface="Times New Roman" panose="02020603050405020304" pitchFamily="18" charset="0"/>
              </a:rPr>
              <a:t>3. Развитие познавательных способностей и познавательной деятельности.</a:t>
            </a:r>
            <a:endParaRPr lang="ru-RU" dirty="0" smtClean="0">
              <a:effectLst/>
            </a:endParaRPr>
          </a:p>
          <a:p>
            <a:pPr indent="0" algn="just">
              <a:buNone/>
            </a:pPr>
            <a:r>
              <a:rPr lang="ru-RU" dirty="0" smtClean="0">
                <a:effectLst/>
                <a:latin typeface="Times New Roman" panose="02020603050405020304" pitchFamily="18" charset="0"/>
              </a:rPr>
              <a:t>4. Формирование проектно-исследовательских умений и навыков.</a:t>
            </a:r>
            <a:endParaRPr lang="ru-RU" dirty="0" smtClean="0">
              <a:effectLst/>
            </a:endParaRPr>
          </a:p>
          <a:p>
            <a:pPr indent="0" algn="just">
              <a:buNone/>
            </a:pPr>
            <a:r>
              <a:rPr lang="ru-RU" dirty="0" smtClean="0">
                <a:effectLst/>
                <a:latin typeface="Times New Roman" panose="02020603050405020304" pitchFamily="18" charset="0"/>
              </a:rPr>
              <a:t>5. Развитие речи и расширения словарного запаса.</a:t>
            </a:r>
            <a:endParaRPr lang="ru-RU" dirty="0" smtClean="0">
              <a:effectLst/>
            </a:endParaRPr>
          </a:p>
          <a:p>
            <a:pPr indent="0" algn="just">
              <a:buNone/>
            </a:pPr>
            <a:r>
              <a:rPr lang="ru-RU" dirty="0" smtClean="0">
                <a:effectLst/>
                <a:latin typeface="Times New Roman" panose="02020603050405020304" pitchFamily="18" charset="0"/>
              </a:rPr>
              <a:t>6. Воспитание культуры поведения.</a:t>
            </a:r>
            <a:endParaRPr lang="ru-RU" dirty="0" smtClean="0"/>
          </a:p>
          <a:p>
            <a:endParaRPr lang="ru-RU" dirty="0"/>
          </a:p>
        </p:txBody>
      </p:sp>
    </p:spTree>
    <p:extLst>
      <p:ext uri="{BB962C8B-B14F-4D97-AF65-F5344CB8AC3E}">
        <p14:creationId xmlns:p14="http://schemas.microsoft.com/office/powerpoint/2010/main" val="4176106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ru-RU" dirty="0" smtClean="0"/>
              <a:t>«</a:t>
            </a:r>
            <a:r>
              <a:rPr lang="ru-RU" dirty="0">
                <a:latin typeface="Times New Roman" pitchFamily="18" charset="0"/>
                <a:cs typeface="Times New Roman" pitchFamily="18" charset="0"/>
              </a:rPr>
              <a:t>Красота родного края, открывающаяся благодаря сказке, фантазии, творчеству – это источник любви к Родине… Пусть ребенок чувствует красоту и восторгается ею, пусть в его сердце и памяти навсегда сохранятся образы, в которых воплощается Родина». </a:t>
            </a:r>
            <a:r>
              <a:rPr lang="ru-RU" dirty="0" err="1">
                <a:latin typeface="Times New Roman" pitchFamily="18" charset="0"/>
                <a:cs typeface="Times New Roman" pitchFamily="18" charset="0"/>
              </a:rPr>
              <a:t>В.Сухомлинский</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i="1" dirty="0">
                <a:latin typeface="Times New Roman" pitchFamily="18" charset="0"/>
                <a:cs typeface="Times New Roman" pitchFamily="18" charset="0"/>
              </a:rPr>
              <a:t> </a:t>
            </a:r>
            <a:r>
              <a:rPr lang="ru-RU" dirty="0">
                <a:latin typeface="Times New Roman" pitchFamily="18" charset="0"/>
                <a:cs typeface="Times New Roman" pitchFamily="18" charset="0"/>
              </a:rPr>
              <a:t>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150039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79667"/>
            <a:ext cx="10515600" cy="1325563"/>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ru-RU" dirty="0" smtClean="0">
                <a:latin typeface="Times New Roman" pitchFamily="18" charset="0"/>
                <a:cs typeface="Times New Roman" pitchFamily="18" charset="0"/>
              </a:rPr>
              <a:t>Мы </a:t>
            </a:r>
            <a:r>
              <a:rPr lang="ru-RU" dirty="0">
                <a:latin typeface="Times New Roman" pitchFamily="18" charset="0"/>
                <a:cs typeface="Times New Roman" pitchFamily="18" charset="0"/>
              </a:rPr>
              <a:t>с наставником Ириной Валентиновной решили реализовать  долгосрочный проект по патриотическому воспитанию « Кто такие </a:t>
            </a:r>
            <a:r>
              <a:rPr lang="ru-RU" dirty="0" err="1">
                <a:latin typeface="Times New Roman" pitchFamily="18" charset="0"/>
                <a:cs typeface="Times New Roman" pitchFamily="18" charset="0"/>
              </a:rPr>
              <a:t>Семейские</a:t>
            </a:r>
            <a:r>
              <a:rPr lang="ru-RU" dirty="0">
                <a:latin typeface="Times New Roman" pitchFamily="18" charset="0"/>
                <a:cs typeface="Times New Roman" pitchFamily="18" charset="0"/>
              </a:rPr>
              <a:t>»?. Нашли литературу о </a:t>
            </a:r>
            <a:r>
              <a:rPr lang="ru-RU" dirty="0" err="1">
                <a:latin typeface="Times New Roman" pitchFamily="18" charset="0"/>
                <a:cs typeface="Times New Roman" pitchFamily="18" charset="0"/>
              </a:rPr>
              <a:t>семейских</a:t>
            </a:r>
            <a:r>
              <a:rPr lang="ru-RU" dirty="0">
                <a:latin typeface="Times New Roman" pitchFamily="18" charset="0"/>
                <a:cs typeface="Times New Roman" pitchFamily="18" charset="0"/>
              </a:rPr>
              <a:t>, узнали, почему </a:t>
            </a:r>
            <a:r>
              <a:rPr lang="ru-RU" dirty="0" err="1">
                <a:latin typeface="Times New Roman" pitchFamily="18" charset="0"/>
                <a:cs typeface="Times New Roman" pitchFamily="18" charset="0"/>
              </a:rPr>
              <a:t>семейские</a:t>
            </a:r>
            <a:r>
              <a:rPr lang="ru-RU" dirty="0">
                <a:latin typeface="Times New Roman" pitchFamily="18" charset="0"/>
                <a:cs typeface="Times New Roman" pitchFamily="18" charset="0"/>
              </a:rPr>
              <a:t> оказались в </a:t>
            </a:r>
            <a:r>
              <a:rPr lang="ru-RU" dirty="0" err="1">
                <a:latin typeface="Times New Roman" pitchFamily="18" charset="0"/>
                <a:cs typeface="Times New Roman" pitchFamily="18" charset="0"/>
              </a:rPr>
              <a:t>Сибире</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1027" name="Picture 3" descr="C:\Users\79245\Desktop\IMG-92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581" y="3110787"/>
            <a:ext cx="4260079" cy="31950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79245\Desktop\17312_2124_4_13280211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425" y="3085361"/>
            <a:ext cx="2416308" cy="3220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1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6566" y="107920"/>
            <a:ext cx="10515600" cy="4351338"/>
          </a:xfrm>
        </p:spPr>
        <p:txBody>
          <a:bodyPr/>
          <a:lstStyle/>
          <a:p>
            <a:r>
              <a:rPr lang="ru-RU" dirty="0">
                <a:latin typeface="Times New Roman" pitchFamily="18" charset="0"/>
                <a:cs typeface="Times New Roman" pitchFamily="18" charset="0"/>
              </a:rPr>
              <a:t>Познакомились с бытом и традициями </a:t>
            </a:r>
            <a:r>
              <a:rPr lang="ru-RU" dirty="0" err="1">
                <a:latin typeface="Times New Roman" pitchFamily="18" charset="0"/>
                <a:cs typeface="Times New Roman" pitchFamily="18" charset="0"/>
              </a:rPr>
              <a:t>семейских</a:t>
            </a:r>
            <a:r>
              <a:rPr lang="ru-RU" dirty="0">
                <a:latin typeface="Times New Roman" pitchFamily="18" charset="0"/>
                <a:cs typeface="Times New Roman" pitchFamily="18" charset="0"/>
              </a:rPr>
              <a:t>. В совместной деятельности с детьми рисовали костюмы </a:t>
            </a:r>
            <a:r>
              <a:rPr lang="ru-RU" dirty="0" err="1">
                <a:latin typeface="Times New Roman" pitchFamily="18" charset="0"/>
                <a:cs typeface="Times New Roman" pitchFamily="18" charset="0"/>
              </a:rPr>
              <a:t>семейских</a:t>
            </a:r>
            <a:r>
              <a:rPr lang="ru-RU" dirty="0">
                <a:latin typeface="Times New Roman" pitchFamily="18" charset="0"/>
                <a:cs typeface="Times New Roman" pitchFamily="18" charset="0"/>
              </a:rPr>
              <a:t>, а на музыке слушали старообрядческий фольклор . Наш проект реализовался в виде мини-музея дом старообрядцев . В проекте приняли участие  родители, дети, педагоги. С мини- </a:t>
            </a:r>
            <a:r>
              <a:rPr lang="ru-RU" dirty="0" err="1">
                <a:latin typeface="Times New Roman" pitchFamily="18" charset="0"/>
                <a:cs typeface="Times New Roman" pitchFamily="18" charset="0"/>
              </a:rPr>
              <a:t>музем</a:t>
            </a:r>
            <a:r>
              <a:rPr lang="ru-RU" dirty="0">
                <a:latin typeface="Times New Roman" pitchFamily="18" charset="0"/>
                <a:cs typeface="Times New Roman" pitchFamily="18" charset="0"/>
              </a:rPr>
              <a:t> мы приняли участие в городских, республиканских конкурсах, а так же представили наш мини – музей и презентацию нашего опыта во время «</a:t>
            </a:r>
            <a:r>
              <a:rPr lang="ru-RU" dirty="0" err="1">
                <a:latin typeface="Times New Roman" pitchFamily="18" charset="0"/>
                <a:cs typeface="Times New Roman" pitchFamily="18" charset="0"/>
              </a:rPr>
              <a:t>Взаимообучение</a:t>
            </a:r>
            <a:r>
              <a:rPr lang="ru-RU" dirty="0">
                <a:latin typeface="Times New Roman" pitchFamily="18" charset="0"/>
                <a:cs typeface="Times New Roman" pitchFamily="18" charset="0"/>
              </a:rPr>
              <a:t> городов». В детском саду  проводим экскурсию и занятия по патриотическому воспитанию используя наш дом </a:t>
            </a:r>
            <a:r>
              <a:rPr lang="ru-RU" dirty="0" err="1">
                <a:latin typeface="Times New Roman" pitchFamily="18" charset="0"/>
                <a:cs typeface="Times New Roman" pitchFamily="18" charset="0"/>
              </a:rPr>
              <a:t>мсемейских</a:t>
            </a:r>
            <a:r>
              <a:rPr lang="ru-RU" dirty="0">
                <a:latin typeface="Times New Roman" pitchFamily="18" charset="0"/>
                <a:cs typeface="Times New Roman" pitchFamily="18" charset="0"/>
              </a:rPr>
              <a:t>.</a:t>
            </a:r>
          </a:p>
          <a:p>
            <a:endParaRPr lang="ru-RU" dirty="0"/>
          </a:p>
        </p:txBody>
      </p:sp>
      <p:pic>
        <p:nvPicPr>
          <p:cNvPr id="2050" name="Picture 2" descr="C:\Users\79245\Desktop\IMG-92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109" y="4182472"/>
            <a:ext cx="3235383" cy="24265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79245\Desktop\IMG-92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0103" y="3691915"/>
            <a:ext cx="3756484" cy="2817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31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8377" y="213644"/>
            <a:ext cx="10869539" cy="6187155"/>
          </a:xfrm>
        </p:spPr>
        <p:txBody>
          <a:bodyPr>
            <a:normAutofit fontScale="92500" lnSpcReduction="10000"/>
          </a:bodyPr>
          <a:lstStyle/>
          <a:p>
            <a:r>
              <a:rPr lang="ru-RU" sz="4000" dirty="0"/>
              <a:t>Детям мы рассказываем  о людях, которые волею судьбы оказались вдали от своей Родины и обрели в Бурятии свою вторую Родину.</a:t>
            </a:r>
          </a:p>
          <a:p>
            <a:r>
              <a:rPr lang="ru-RU" sz="4000" dirty="0"/>
              <a:t>Было очень давно более 250 лет назад и связано с религией-православием.</a:t>
            </a:r>
          </a:p>
          <a:p>
            <a:r>
              <a:rPr lang="ru-RU" sz="4000" dirty="0"/>
              <a:t> </a:t>
            </a:r>
            <a:r>
              <a:rPr lang="ru-RU" sz="4000" dirty="0" smtClean="0"/>
              <a:t>В </a:t>
            </a:r>
            <a:r>
              <a:rPr lang="ru-RU" sz="4000" dirty="0"/>
              <a:t>17 веке произошла реформа в религии: были изменены обряды. С изменениями согласились не все люди. Они продолжали молиться по старому и их называли староверами. Староверов преследовали власти и они уходили  со своих мест за границу в Польшу и там жили. Это были трудолюбивые здоровые. Умелые люди.</a:t>
            </a:r>
          </a:p>
          <a:p>
            <a:endParaRPr lang="ru-RU" dirty="0"/>
          </a:p>
        </p:txBody>
      </p:sp>
    </p:spTree>
    <p:extLst>
      <p:ext uri="{BB962C8B-B14F-4D97-AF65-F5344CB8AC3E}">
        <p14:creationId xmlns:p14="http://schemas.microsoft.com/office/powerpoint/2010/main" val="4274654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2563" y="219016"/>
            <a:ext cx="10515600" cy="4351338"/>
          </a:xfrm>
        </p:spPr>
        <p:txBody>
          <a:bodyPr/>
          <a:lstStyle/>
          <a:p>
            <a:pPr marL="0" indent="0" algn="ctr">
              <a:buNone/>
            </a:pPr>
            <a:r>
              <a:rPr lang="ru-RU" dirty="0">
                <a:latin typeface="Times New Roman" pitchFamily="18" charset="0"/>
                <a:cs typeface="Times New Roman" pitchFamily="18" charset="0"/>
              </a:rPr>
              <a:t>Старообрядцы это народ хозяйственный они любили землю много на ней работали. Но вместе с этим они сохранили свою культуру. Среди них много умельцев росписи по дереву из дерева делали посуду из бересты туески для хранения продуктов, которые украшались росписью. Среди женщин особенно ценилось вышивание, вышивкой украшалось одежда.</a:t>
            </a:r>
          </a:p>
          <a:p>
            <a:pPr algn="ctr"/>
            <a:endParaRPr lang="ru-RU" dirty="0"/>
          </a:p>
        </p:txBody>
      </p:sp>
      <p:pic>
        <p:nvPicPr>
          <p:cNvPr id="3075" name="Picture 3" descr="C:\Users\79245\Desktop\66d7cd46999674a284340598e1038ffabc2034108940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134" y="2796018"/>
            <a:ext cx="5254305" cy="375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568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8571" y="520935"/>
            <a:ext cx="8400793" cy="1754326"/>
          </a:xfrm>
          <a:prstGeom prst="rect">
            <a:avLst/>
          </a:prstGeom>
          <a:noFill/>
        </p:spPr>
        <p:txBody>
          <a:bodyPr wrap="square" rtlCol="0">
            <a:spAutoFit/>
          </a:bodyPr>
          <a:lstStyle/>
          <a:p>
            <a:pPr algn="ctr"/>
            <a:endParaRPr lang="ru-RU" sz="2400" dirty="0" smtClean="0"/>
          </a:p>
          <a:p>
            <a:pPr algn="ctr"/>
            <a:endParaRPr lang="ru-RU" sz="2400" dirty="0" smtClean="0"/>
          </a:p>
          <a:p>
            <a:pPr algn="ctr"/>
            <a:endParaRPr lang="ru-RU" sz="2400" dirty="0" smtClean="0"/>
          </a:p>
          <a:p>
            <a:endParaRPr lang="ru-RU" dirty="0" smtClean="0"/>
          </a:p>
          <a:p>
            <a:endParaRPr lang="ru-RU" dirty="0"/>
          </a:p>
        </p:txBody>
      </p:sp>
      <p:graphicFrame>
        <p:nvGraphicFramePr>
          <p:cNvPr id="6" name="Схема 5"/>
          <p:cNvGraphicFramePr/>
          <p:nvPr>
            <p:extLst>
              <p:ext uri="{D42A27DB-BD31-4B8C-83A1-F6EECF244321}">
                <p14:modId xmlns:p14="http://schemas.microsoft.com/office/powerpoint/2010/main" val="760920980"/>
              </p:ext>
            </p:extLst>
          </p:nvPr>
        </p:nvGraphicFramePr>
        <p:xfrm>
          <a:off x="1006105" y="1398098"/>
          <a:ext cx="10505709" cy="4556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Заголовок 6"/>
          <p:cNvSpPr>
            <a:spLocks noGrp="1"/>
          </p:cNvSpPr>
          <p:nvPr>
            <p:ph type="title"/>
          </p:nvPr>
        </p:nvSpPr>
        <p:spPr>
          <a:xfrm>
            <a:off x="805314" y="72535"/>
            <a:ext cx="10515600" cy="1325563"/>
          </a:xfrm>
        </p:spPr>
        <p:txBody>
          <a:bodyPr/>
          <a:lstStyle/>
          <a:p>
            <a:pPr algn="ctr"/>
            <a:r>
              <a:rPr lang="ru-RU" dirty="0" smtClean="0"/>
              <a:t>Этапы работы над проектом:</a:t>
            </a:r>
            <a:endParaRPr lang="ru-RU" dirty="0"/>
          </a:p>
        </p:txBody>
      </p:sp>
    </p:spTree>
    <p:extLst>
      <p:ext uri="{BB962C8B-B14F-4D97-AF65-F5344CB8AC3E}">
        <p14:creationId xmlns:p14="http://schemas.microsoft.com/office/powerpoint/2010/main" val="4150400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TotalTime>
  <Words>328</Words>
  <Application>Microsoft Office PowerPoint</Application>
  <PresentationFormat>Произвольный</PresentationFormat>
  <Paragraphs>42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«Приобщение детей к национальной культуре семейских».   </vt:lpstr>
      <vt:lpstr>Цель создания музея:  </vt:lpstr>
      <vt:lpstr>Создание музей в детском саду решает следующие задачи: </vt:lpstr>
      <vt:lpstr>         «Красота родного края, открывающаяся благодаря сказке, фантазии, творчеству – это источник любви к Родине… Пусть ребенок чувствует красоту и восторгается ею, пусть в его сердце и памяти навсегда сохранятся образы, в которых воплощается Родина». В.Сухомлинский      </vt:lpstr>
      <vt:lpstr>   Мы с наставником Ириной Валентиновной решили реализовать  долгосрочный проект по патриотическому воспитанию « Кто такие Семейские»?. Нашли литературу о семейских, узнали, почему семейские оказались в Сибире. </vt:lpstr>
      <vt:lpstr>Презентация PowerPoint</vt:lpstr>
      <vt:lpstr>Презентация PowerPoint</vt:lpstr>
      <vt:lpstr>Презентация PowerPoint</vt:lpstr>
      <vt:lpstr>Этапы работы над проектом:</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Оксана Зобнина</cp:lastModifiedBy>
  <cp:revision>18</cp:revision>
  <dcterms:created xsi:type="dcterms:W3CDTF">2023-04-17T05:46:21Z</dcterms:created>
  <dcterms:modified xsi:type="dcterms:W3CDTF">2023-11-19T22:45:25Z</dcterms:modified>
</cp:coreProperties>
</file>