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4"/>
  </p:notesMasterIdLst>
  <p:sldIdLst>
    <p:sldId id="270" r:id="rId2"/>
    <p:sldId id="277" r:id="rId3"/>
    <p:sldId id="278" r:id="rId4"/>
    <p:sldId id="279" r:id="rId5"/>
    <p:sldId id="280" r:id="rId6"/>
    <p:sldId id="281" r:id="rId7"/>
    <p:sldId id="282" r:id="rId8"/>
    <p:sldId id="283" r:id="rId9"/>
    <p:sldId id="284" r:id="rId10"/>
    <p:sldId id="286" r:id="rId11"/>
    <p:sldId id="285" r:id="rId12"/>
    <p:sldId id="287" r:id="rId13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66"/>
    <a:srgbClr val="6600FF"/>
    <a:srgbClr val="6600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07" autoAdjust="0"/>
  </p:normalViewPr>
  <p:slideViewPr>
    <p:cSldViewPr>
      <p:cViewPr>
        <p:scale>
          <a:sx n="70" d="100"/>
          <a:sy n="70" d="100"/>
        </p:scale>
        <p:origin x="-1386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C04A44-9CB3-474F-B9D7-016B13CDF6C4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507AA5-2031-4FFA-A822-62156A2BDE5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1/18/2018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1/18/2018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1/18/2018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1/18/2018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1/18/2018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1/18/2018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1/18/2018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1/18/2018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1/18/2018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1/18/2018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1/18/2018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1/18/2018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advClick="0"/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2">
                    <a:lumMod val="75000"/>
                  </a:schemeClr>
                </a:solidFill>
              </a:rPr>
              <a:t> Муниципальное  дошкольное образовательное  учреждение  детский сад №63 «Звёздочка»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0" y="609600"/>
            <a:ext cx="91440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>
                  <a:solidFill>
                    <a:schemeClr val="bg1">
                      <a:lumMod val="95000"/>
                      <a:lumOff val="5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СТАЛИНГРАДСКАЯ </a:t>
            </a:r>
          </a:p>
          <a:p>
            <a:pPr algn="ctr"/>
            <a:r>
              <a:rPr lang="ru-RU" sz="5400" b="1" cap="none" spc="0" dirty="0" smtClean="0">
                <a:ln w="1905">
                  <a:solidFill>
                    <a:schemeClr val="bg1">
                      <a:lumMod val="95000"/>
                      <a:lumOff val="5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БИТВА</a:t>
            </a:r>
            <a:endParaRPr lang="ru-RU" sz="5400" b="1" cap="none" spc="0" dirty="0">
              <a:ln w="1905">
                <a:solidFill>
                  <a:schemeClr val="bg1">
                    <a:lumMod val="95000"/>
                    <a:lumOff val="5000"/>
                  </a:schemeClr>
                </a:solidFill>
              </a:ln>
              <a:solidFill>
                <a:schemeClr val="accent2">
                  <a:lumMod val="50000"/>
                </a:schemeClr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6550223"/>
            <a:ext cx="9144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2">
                    <a:lumMod val="75000"/>
                  </a:schemeClr>
                </a:solidFill>
              </a:rPr>
              <a:t>подготовила воспитатель высшей квалификационной категории  Александрова М.Ю.</a:t>
            </a:r>
          </a:p>
        </p:txBody>
      </p:sp>
      <p:pic>
        <p:nvPicPr>
          <p:cNvPr id="7" name="Рисунок 6" descr="27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1447800" y="2438400"/>
            <a:ext cx="6270480" cy="38121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28600"/>
            <a:ext cx="9144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 </a:t>
            </a:r>
            <a:endParaRPr lang="ru-RU" sz="2400" b="1" dirty="0" smtClean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30480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2">
                    <a:lumMod val="75000"/>
                  </a:schemeClr>
                </a:solidFill>
              </a:rPr>
              <a:t>"Дом Павлова" </a:t>
            </a:r>
            <a:endParaRPr lang="ru-RU" sz="2800" b="1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5" name="Рисунок 4" descr="дом павлова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438150" y="990600"/>
            <a:ext cx="3752850" cy="24018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9.05.2008 г (92)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953000" y="1371600"/>
            <a:ext cx="3429000" cy="457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0_89dd0_f4357039_L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418985" y="3886200"/>
            <a:ext cx="3772015" cy="25121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28600"/>
            <a:ext cx="9144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 </a:t>
            </a:r>
            <a:endParaRPr lang="ru-RU" sz="2400" b="1" dirty="0" smtClean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9" name="Рисунок 8" descr="mam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3200400" y="1600200"/>
            <a:ext cx="2819400" cy="18232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Прямоугольник 9"/>
          <p:cNvSpPr/>
          <p:nvPr/>
        </p:nvSpPr>
        <p:spPr>
          <a:xfrm>
            <a:off x="0" y="304800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2">
                    <a:lumMod val="75000"/>
                  </a:schemeClr>
                </a:solidFill>
              </a:rPr>
              <a:t>Историко-мемориальный комплекс </a:t>
            </a:r>
          </a:p>
          <a:p>
            <a:pPr algn="ctr"/>
            <a:r>
              <a:rPr lang="ru-RU" sz="2800" b="1" dirty="0" smtClean="0">
                <a:solidFill>
                  <a:schemeClr val="bg2">
                    <a:lumMod val="75000"/>
                  </a:schemeClr>
                </a:solidFill>
              </a:rPr>
              <a:t>"Героям Сталинградской битвы". </a:t>
            </a:r>
            <a:endParaRPr lang="ru-RU" sz="2800" b="1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15" name="Рисунок 14" descr="9.05.2008 г (72)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381000" y="1981200"/>
            <a:ext cx="2362200" cy="3149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Рисунок 15" descr="9.05.2008 г (10)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6400800" y="1905000"/>
            <a:ext cx="2362200" cy="3149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Рисунок 16" descr="9.05.2008 г (44)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2971800" y="4191000"/>
            <a:ext cx="3200400" cy="24003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28600"/>
            <a:ext cx="9144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 </a:t>
            </a:r>
            <a:endParaRPr lang="ru-RU" sz="2400" b="1" dirty="0" smtClean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30480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2">
                    <a:lumMod val="75000"/>
                  </a:schemeClr>
                </a:solidFill>
              </a:rPr>
              <a:t>Музей - панорама"Сталинградская битва" </a:t>
            </a:r>
            <a:endParaRPr lang="ru-RU" sz="2800" b="1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5" name="Рисунок 4" descr="0_89dd1_a2ce9dca_L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762000" y="1143000"/>
            <a:ext cx="3505200" cy="23344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DSCN0192.JPG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5181600" y="3784980"/>
            <a:ext cx="3312844" cy="25574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3.06.2009 г (2)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762000" y="3790950"/>
            <a:ext cx="3505200" cy="26289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 descr="DSCN0142.JPG"/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>
          <a:xfrm>
            <a:off x="5181600" y="1143000"/>
            <a:ext cx="3276600" cy="23413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533400"/>
            <a:ext cx="4572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smtClean="0">
                <a:solidFill>
                  <a:schemeClr val="bg2">
                    <a:lumMod val="75000"/>
                  </a:schemeClr>
                </a:solidFill>
              </a:rPr>
              <a:t>СТАЛИНГРАД – город, раскинувшийся на правом </a:t>
            </a:r>
          </a:p>
          <a:p>
            <a:pPr algn="ctr"/>
            <a:r>
              <a:rPr lang="ru-RU" sz="2400" b="1" dirty="0" smtClean="0">
                <a:solidFill>
                  <a:schemeClr val="bg2">
                    <a:lumMod val="75000"/>
                  </a:schemeClr>
                </a:solidFill>
              </a:rPr>
              <a:t>берегу Волги. </a:t>
            </a:r>
          </a:p>
          <a:p>
            <a:pPr algn="ctr"/>
            <a:r>
              <a:rPr lang="ru-RU" sz="2400" b="1" dirty="0" smtClean="0">
                <a:solidFill>
                  <a:schemeClr val="bg2">
                    <a:lumMod val="75000"/>
                  </a:schemeClr>
                </a:solidFill>
              </a:rPr>
              <a:t>Теперь этот город называют Волгоградом.</a:t>
            </a:r>
          </a:p>
        </p:txBody>
      </p:sp>
      <p:pic>
        <p:nvPicPr>
          <p:cNvPr id="10" name="Рисунок 9" descr="фонтан детский хоровод.jpe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5029200" y="3429000"/>
            <a:ext cx="3657600" cy="28758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сквер на пл. павших борцов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228601" y="3419444"/>
            <a:ext cx="4419600" cy="29051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сталинградский драматический таетр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4495800" y="232440"/>
            <a:ext cx="4191000" cy="2897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4114800"/>
            <a:ext cx="9144000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smtClean="0">
                <a:solidFill>
                  <a:schemeClr val="bg2">
                    <a:lumMod val="75000"/>
                  </a:schemeClr>
                </a:solidFill>
              </a:rPr>
              <a:t>Во время Великой Отечественной войны, </a:t>
            </a:r>
          </a:p>
          <a:p>
            <a:pPr algn="ctr"/>
            <a:r>
              <a:rPr lang="ru-RU" sz="2400" b="1" dirty="0" smtClean="0">
                <a:solidFill>
                  <a:schemeClr val="bg2">
                    <a:lumMod val="75000"/>
                  </a:schemeClr>
                </a:solidFill>
              </a:rPr>
              <a:t>в августе 1942 г. в Сталинград ворвались фашистские танки, </a:t>
            </a:r>
          </a:p>
          <a:p>
            <a:pPr algn="ctr"/>
            <a:r>
              <a:rPr lang="ru-RU" sz="2400" b="1" dirty="0" smtClean="0">
                <a:solidFill>
                  <a:schemeClr val="bg2">
                    <a:lumMod val="75000"/>
                  </a:schemeClr>
                </a:solidFill>
              </a:rPr>
              <a:t>а за ними шла вражеская пехота. Над городом, словно </a:t>
            </a:r>
          </a:p>
          <a:p>
            <a:pPr algn="ctr"/>
            <a:r>
              <a:rPr lang="ru-RU" sz="2400" b="1" dirty="0" smtClean="0">
                <a:solidFill>
                  <a:schemeClr val="bg2">
                    <a:lumMod val="75000"/>
                  </a:schemeClr>
                </a:solidFill>
              </a:rPr>
              <a:t>хищные птицы, кружили бомбардировщики. </a:t>
            </a:r>
          </a:p>
          <a:p>
            <a:pPr algn="ctr"/>
            <a:r>
              <a:rPr lang="ru-RU" sz="2400" b="1" dirty="0" smtClean="0">
                <a:solidFill>
                  <a:schemeClr val="bg2">
                    <a:lumMod val="75000"/>
                  </a:schemeClr>
                </a:solidFill>
              </a:rPr>
              <a:t>Они сбрасывали на дома тысячи бомб. </a:t>
            </a:r>
          </a:p>
          <a:p>
            <a:pPr algn="ctr"/>
            <a:r>
              <a:rPr lang="ru-RU" sz="2400" b="1" dirty="0" smtClean="0">
                <a:solidFill>
                  <a:schemeClr val="bg2">
                    <a:lumMod val="75000"/>
                  </a:schemeClr>
                </a:solidFill>
              </a:rPr>
              <a:t>Так началось наступление на Сталинград.</a:t>
            </a:r>
          </a:p>
        </p:txBody>
      </p:sp>
      <p:pic>
        <p:nvPicPr>
          <p:cNvPr id="6" name="Рисунок 5" descr="немецкие танки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230617" y="457200"/>
            <a:ext cx="4037087" cy="30480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4992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800600" y="457200"/>
            <a:ext cx="4073051" cy="304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Прямоугольник 8"/>
          <p:cNvSpPr/>
          <p:nvPr/>
        </p:nvSpPr>
        <p:spPr>
          <a:xfrm>
            <a:off x="0" y="5181600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304800"/>
            <a:ext cx="9144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smtClean="0">
                <a:solidFill>
                  <a:schemeClr val="bg2">
                    <a:lumMod val="75000"/>
                  </a:schemeClr>
                </a:solidFill>
              </a:rPr>
              <a:t>Фашистов встретило героическое сопротивление нашей армии.</a:t>
            </a:r>
          </a:p>
        </p:txBody>
      </p:sp>
      <p:pic>
        <p:nvPicPr>
          <p:cNvPr id="5" name="Рисунок 4" descr="жители города делают оборонительные сооружения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3276600" y="1371600"/>
            <a:ext cx="2618326" cy="1981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22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304800" y="1905000"/>
            <a:ext cx="2739136" cy="36849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41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3276600" y="4495800"/>
            <a:ext cx="2603739" cy="18399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 descr="595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6096000" y="1905000"/>
            <a:ext cx="2767584" cy="3657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smtClean="0">
                <a:solidFill>
                  <a:schemeClr val="bg2">
                    <a:lumMod val="75000"/>
                  </a:schemeClr>
                </a:solidFill>
              </a:rPr>
              <a:t>Город постепенно превращался в груду развалин.  </a:t>
            </a:r>
          </a:p>
          <a:p>
            <a:pPr algn="ctr"/>
            <a:r>
              <a:rPr lang="ru-RU" sz="2400" b="1" dirty="0" smtClean="0">
                <a:solidFill>
                  <a:schemeClr val="bg2">
                    <a:lumMod val="75000"/>
                  </a:schemeClr>
                </a:solidFill>
              </a:rPr>
              <a:t>Наши пехотинцы, танкисты, артиллеристы сражались за каждый дом.</a:t>
            </a:r>
          </a:p>
        </p:txBody>
      </p:sp>
      <p:pic>
        <p:nvPicPr>
          <p:cNvPr id="12" name="Рисунок 11" descr="591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5486400" y="1600200"/>
            <a:ext cx="3276600" cy="43833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 descr="594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304800" y="1219200"/>
            <a:ext cx="3200400" cy="23682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 descr="4991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1600200" y="4038600"/>
            <a:ext cx="3429000" cy="25488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4495800"/>
            <a:ext cx="914400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smtClean="0">
                <a:solidFill>
                  <a:schemeClr val="bg2">
                    <a:lumMod val="75000"/>
                  </a:schemeClr>
                </a:solidFill>
              </a:rPr>
              <a:t>«Пламя пожаров поднималось на несколько сот метров. Фашистские самолеты пролетали над головой. Не только земля, но и небо дрожало от разрывов. Здания рушились, падали стены, коробилось железо», - так писал об этих днях генерал-полковник Александр Родимцев.</a:t>
            </a:r>
          </a:p>
        </p:txBody>
      </p:sp>
      <p:pic>
        <p:nvPicPr>
          <p:cNvPr id="6" name="Рисунок 5" descr="497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1295400" y="304800"/>
            <a:ext cx="6385209" cy="41610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57200" y="152400"/>
            <a:ext cx="4114800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smtClean="0">
                <a:solidFill>
                  <a:schemeClr val="bg2">
                    <a:lumMod val="75000"/>
                  </a:schemeClr>
                </a:solidFill>
              </a:rPr>
              <a:t>19 ноября 1942 г. </a:t>
            </a:r>
          </a:p>
          <a:p>
            <a:pPr algn="ctr"/>
            <a:r>
              <a:rPr lang="ru-RU" sz="2400" b="1" dirty="0" smtClean="0">
                <a:solidFill>
                  <a:schemeClr val="bg2">
                    <a:lumMod val="75000"/>
                  </a:schemeClr>
                </a:solidFill>
              </a:rPr>
              <a:t>Красная Армия</a:t>
            </a:r>
          </a:p>
          <a:p>
            <a:pPr algn="ctr"/>
            <a:r>
              <a:rPr lang="ru-RU" sz="2400" b="1" dirty="0" smtClean="0">
                <a:solidFill>
                  <a:schemeClr val="bg2">
                    <a:lumMod val="75000"/>
                  </a:schemeClr>
                </a:solidFill>
              </a:rPr>
              <a:t> в районе Сталинграда нанесла фашистам сокрушительный удар. Наши войска перешли</a:t>
            </a:r>
          </a:p>
          <a:p>
            <a:pPr algn="ctr"/>
            <a:r>
              <a:rPr lang="ru-RU" sz="2400" b="1" dirty="0" smtClean="0">
                <a:solidFill>
                  <a:schemeClr val="bg2">
                    <a:lumMod val="75000"/>
                  </a:schemeClr>
                </a:solidFill>
              </a:rPr>
              <a:t> в наступление.</a:t>
            </a:r>
          </a:p>
        </p:txBody>
      </p:sp>
      <p:pic>
        <p:nvPicPr>
          <p:cNvPr id="5" name="Рисунок 4" descr="советские войска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3276600" y="3200400"/>
            <a:ext cx="4419600" cy="33147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62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181600" y="304800"/>
            <a:ext cx="3657600" cy="26822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61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381000" y="3200400"/>
            <a:ext cx="2476500" cy="330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2400" y="685800"/>
            <a:ext cx="411480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smtClean="0">
                <a:solidFill>
                  <a:schemeClr val="bg2">
                    <a:lumMod val="75000"/>
                  </a:schemeClr>
                </a:solidFill>
              </a:rPr>
              <a:t>2 февраля 1943 г. Битва за Сталинград завершилась победой нашего народа. Фашистские солдаты сдались в плен.</a:t>
            </a:r>
          </a:p>
        </p:txBody>
      </p:sp>
      <p:pic>
        <p:nvPicPr>
          <p:cNvPr id="6" name="Рисунок 5" descr="флаг победы на вершине Мамаева кургана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4800600" y="311404"/>
            <a:ext cx="3810000" cy="2870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6999994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57200" y="3561714"/>
            <a:ext cx="3889624" cy="28848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 descr="6999995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4800600" y="3544570"/>
            <a:ext cx="3810000" cy="28892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28600"/>
            <a:ext cx="91440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smtClean="0">
                <a:solidFill>
                  <a:schemeClr val="bg2">
                    <a:lumMod val="75000"/>
                  </a:schemeClr>
                </a:solidFill>
              </a:rPr>
              <a:t>Сталинградская битва длилась 200 дней и ночей</a:t>
            </a:r>
          </a:p>
          <a:p>
            <a:pPr algn="ctr"/>
            <a:r>
              <a:rPr lang="ru-RU" sz="2400" b="1" dirty="0" smtClean="0">
                <a:solidFill>
                  <a:schemeClr val="bg2">
                    <a:lumMod val="75000"/>
                  </a:schemeClr>
                </a:solidFill>
              </a:rPr>
              <a:t>С 17 июля 1942 г. по 2 февраля 1943 г. </a:t>
            </a:r>
          </a:p>
        </p:txBody>
      </p:sp>
      <p:pic>
        <p:nvPicPr>
          <p:cNvPr id="7" name="Рисунок 6" descr="040a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6858000" y="1219200"/>
            <a:ext cx="1856232" cy="3200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Прямоугольник 10"/>
          <p:cNvSpPr/>
          <p:nvPr/>
        </p:nvSpPr>
        <p:spPr>
          <a:xfrm>
            <a:off x="0" y="4549676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2">
                    <a:lumMod val="75000"/>
                  </a:schemeClr>
                </a:solidFill>
              </a:rPr>
              <a:t> 1 мая 1945 г. в приказе Верховного Главнокомандующего И.В. Сталина г. Сталинград назван в числе первых городов-героев. Указом Президиума Верховного Совета СССР от 8 мая 1965 года за выдающиеся заслуги перед Родиной, мужество и героизм, проявленные трудящимися города в годы Великой Отечественной войны, городу-герою Волгограду были вручены орден Ленина и медаль "Золотая Звезда". </a:t>
            </a:r>
          </a:p>
        </p:txBody>
      </p:sp>
      <p:pic>
        <p:nvPicPr>
          <p:cNvPr id="12" name="Рисунок 11" descr="heroi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304800" y="1219200"/>
            <a:ext cx="1676400" cy="32238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 descr="OLenin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3505200" y="2286000"/>
            <a:ext cx="1854708" cy="19990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1073</TotalTime>
  <Words>307</Words>
  <Application>Microsoft Office PowerPoint</Application>
  <PresentationFormat>Экран (4:3)</PresentationFormat>
  <Paragraphs>33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Апекс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118</cp:revision>
  <dcterms:created xsi:type="dcterms:W3CDTF">2014-01-28T13:40:08Z</dcterms:created>
  <dcterms:modified xsi:type="dcterms:W3CDTF">2018-01-18T09:52:29Z</dcterms:modified>
</cp:coreProperties>
</file>